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Lst>
  <p:notesMasterIdLst>
    <p:notesMasterId r:id="rId55"/>
  </p:notesMasterIdLst>
  <p:sldIdLst>
    <p:sldId id="256" r:id="rId3"/>
    <p:sldId id="312" r:id="rId4"/>
    <p:sldId id="313" r:id="rId5"/>
    <p:sldId id="315" r:id="rId6"/>
    <p:sldId id="316" r:id="rId7"/>
    <p:sldId id="318" r:id="rId8"/>
    <p:sldId id="317" r:id="rId9"/>
    <p:sldId id="319" r:id="rId10"/>
    <p:sldId id="257" r:id="rId11"/>
    <p:sldId id="260" r:id="rId12"/>
    <p:sldId id="267" r:id="rId13"/>
    <p:sldId id="290" r:id="rId14"/>
    <p:sldId id="274" r:id="rId15"/>
    <p:sldId id="262" r:id="rId16"/>
    <p:sldId id="263" r:id="rId17"/>
    <p:sldId id="268" r:id="rId18"/>
    <p:sldId id="264" r:id="rId19"/>
    <p:sldId id="269" r:id="rId20"/>
    <p:sldId id="334" r:id="rId21"/>
    <p:sldId id="270" r:id="rId22"/>
    <p:sldId id="299" r:id="rId23"/>
    <p:sldId id="272" r:id="rId24"/>
    <p:sldId id="273" r:id="rId25"/>
    <p:sldId id="265" r:id="rId26"/>
    <p:sldId id="281" r:id="rId27"/>
    <p:sldId id="266" r:id="rId28"/>
    <p:sldId id="280" r:id="rId29"/>
    <p:sldId id="298" r:id="rId30"/>
    <p:sldId id="323" r:id="rId31"/>
    <p:sldId id="291" r:id="rId32"/>
    <p:sldId id="327" r:id="rId33"/>
    <p:sldId id="328" r:id="rId34"/>
    <p:sldId id="329" r:id="rId35"/>
    <p:sldId id="292" r:id="rId36"/>
    <p:sldId id="293" r:id="rId37"/>
    <p:sldId id="294" r:id="rId38"/>
    <p:sldId id="295" r:id="rId39"/>
    <p:sldId id="330" r:id="rId40"/>
    <p:sldId id="302" r:id="rId41"/>
    <p:sldId id="325" r:id="rId42"/>
    <p:sldId id="297" r:id="rId43"/>
    <p:sldId id="284" r:id="rId44"/>
    <p:sldId id="285" r:id="rId45"/>
    <p:sldId id="331" r:id="rId46"/>
    <p:sldId id="332" r:id="rId47"/>
    <p:sldId id="333" r:id="rId48"/>
    <p:sldId id="322" r:id="rId49"/>
    <p:sldId id="286" r:id="rId50"/>
    <p:sldId id="287" r:id="rId51"/>
    <p:sldId id="321" r:id="rId52"/>
    <p:sldId id="289" r:id="rId53"/>
    <p:sldId id="326"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BBDFE3"/>
    <a:srgbClr val="4D4D4D"/>
    <a:srgbClr val="FF0000"/>
    <a:srgbClr val="003300"/>
    <a:srgbClr val="FFFF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varScale="1">
        <p:scale>
          <a:sx n="105" d="100"/>
          <a:sy n="105"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defRPr>
            </a:lvl1pPr>
          </a:lstStyle>
          <a:p>
            <a:pPr>
              <a:defRPr/>
            </a:pPr>
            <a:fld id="{30E52D7E-0831-4C62-986C-169424150F20}" type="slidenum">
              <a:rPr lang="en-US" altLang="en-US"/>
              <a:pPr>
                <a:defRPr/>
              </a:pPr>
              <a:t>‹#›</a:t>
            </a:fld>
            <a:endParaRPr lang="en-US" altLang="en-US"/>
          </a:p>
        </p:txBody>
      </p:sp>
    </p:spTree>
    <p:extLst>
      <p:ext uri="{BB962C8B-B14F-4D97-AF65-F5344CB8AC3E}">
        <p14:creationId xmlns:p14="http://schemas.microsoft.com/office/powerpoint/2010/main" val="3598850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A35AFF-47C6-4B8D-B607-45BAA3E77E37}" type="slidenum">
              <a:rPr lang="en-US" altLang="en-US"/>
              <a:pPr>
                <a:spcBef>
                  <a:spcPct val="0"/>
                </a:spcBef>
              </a:pPr>
              <a:t>10</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7664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54DC8D-49CB-44C0-BA90-D8CE5AD683A8}" type="slidenum">
              <a:rPr lang="en-US" altLang="en-US"/>
              <a:pPr>
                <a:spcBef>
                  <a:spcPct val="0"/>
                </a:spcBef>
              </a:pPr>
              <a:t>37</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966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A19E3F-2EA4-4783-86E7-2BD7F8001D17}" type="slidenum">
              <a:rPr lang="en-US" altLang="en-US"/>
              <a:pPr>
                <a:spcBef>
                  <a:spcPct val="0"/>
                </a:spcBef>
              </a:pPr>
              <a:t>42</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03836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750458-2558-492E-86AE-425B75ACDED2}" type="slidenum">
              <a:rPr lang="en-US" altLang="en-US"/>
              <a:pPr>
                <a:spcBef>
                  <a:spcPct val="0"/>
                </a:spcBef>
              </a:pPr>
              <a:t>48</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5972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084503-9D0C-4657-B032-87F3DC727D97}" type="slidenum">
              <a:rPr lang="en-US" altLang="en-US"/>
              <a:pPr>
                <a:spcBef>
                  <a:spcPct val="0"/>
                </a:spcBef>
              </a:pPr>
              <a:t>49</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1060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7EA20D-DD5A-40CB-98F7-C61B299636C0}" type="slidenum">
              <a:rPr lang="en-US" altLang="en-US"/>
              <a:pPr>
                <a:spcBef>
                  <a:spcPct val="0"/>
                </a:spcBef>
              </a:pPr>
              <a:t>51</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0009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BFAE98-4308-473A-BEE9-CCED833E1CF8}" type="slidenum">
              <a:rPr lang="en-US" altLang="en-US"/>
              <a:pPr>
                <a:spcBef>
                  <a:spcPct val="0"/>
                </a:spcBef>
              </a:pPr>
              <a:t>12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5668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938EDE-DFC4-447A-A70E-23E9C8F2FACE}" type="slidenum">
              <a:rPr lang="en-US" altLang="en-US"/>
              <a:pPr>
                <a:spcBef>
                  <a:spcPct val="0"/>
                </a:spcBef>
              </a:pPr>
              <a:t>17</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8194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F7F5F4-19DE-4546-9A00-0777C43B5EAF}" type="slidenum">
              <a:rPr lang="en-US" altLang="en-US"/>
              <a:pPr>
                <a:spcBef>
                  <a:spcPct val="0"/>
                </a:spcBef>
              </a:pPr>
              <a:t>18</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4621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8B869D-FC84-4C90-9C76-39A8749A6A5C}" type="slidenum">
              <a:rPr lang="en-US" altLang="en-US"/>
              <a:pPr>
                <a:spcBef>
                  <a:spcPct val="0"/>
                </a:spcBef>
              </a:pPr>
              <a:t>20</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7845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44AD49-B0D0-4320-82D5-2070EE81EA9C}" type="slidenum">
              <a:rPr lang="en-US" altLang="en-US"/>
              <a:pPr>
                <a:spcBef>
                  <a:spcPct val="0"/>
                </a:spcBef>
              </a:pPr>
              <a:t>22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8813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2975F1-1C07-4727-ADA1-682BADCD0CF7}" type="slidenum">
              <a:rPr lang="en-US" altLang="en-US"/>
              <a:pPr>
                <a:spcBef>
                  <a:spcPct val="0"/>
                </a:spcBef>
              </a:pPr>
              <a:t>24</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26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72E86C-E298-4D82-B4CE-CCAB7227DEF0}" type="slidenum">
              <a:rPr lang="en-US" altLang="en-US"/>
              <a:pPr>
                <a:spcBef>
                  <a:spcPct val="0"/>
                </a:spcBef>
              </a:pPr>
              <a:t>26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4074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A6019A-1766-4249-BCAC-36DAB2BC9AFE}" type="slidenum">
              <a:rPr lang="en-US" altLang="en-US"/>
              <a:pPr>
                <a:spcBef>
                  <a:spcPct val="0"/>
                </a:spcBef>
              </a:pPr>
              <a:t>30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110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1BD7AD-33AC-4B10-86A8-5E683E6D97D0}" type="slidenum">
              <a:rPr lang="en-US" altLang="en-US"/>
              <a:pPr>
                <a:defRPr/>
              </a:pPr>
              <a:t>‹#›</a:t>
            </a:fld>
            <a:endParaRPr lang="en-US" altLang="en-US"/>
          </a:p>
        </p:txBody>
      </p:sp>
    </p:spTree>
    <p:extLst>
      <p:ext uri="{BB962C8B-B14F-4D97-AF65-F5344CB8AC3E}">
        <p14:creationId xmlns:p14="http://schemas.microsoft.com/office/powerpoint/2010/main" val="226123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A292FC-48B3-4904-AECF-1823C06016FB}" type="slidenum">
              <a:rPr lang="en-US" altLang="en-US"/>
              <a:pPr>
                <a:defRPr/>
              </a:pPr>
              <a:t>‹#›</a:t>
            </a:fld>
            <a:endParaRPr lang="en-US" altLang="en-US"/>
          </a:p>
        </p:txBody>
      </p:sp>
    </p:spTree>
    <p:extLst>
      <p:ext uri="{BB962C8B-B14F-4D97-AF65-F5344CB8AC3E}">
        <p14:creationId xmlns:p14="http://schemas.microsoft.com/office/powerpoint/2010/main" val="345209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7497AA-4C2A-4C5A-B94D-D4FAB0CFA34A}" type="slidenum">
              <a:rPr lang="en-US" altLang="en-US"/>
              <a:pPr>
                <a:defRPr/>
              </a:pPr>
              <a:t>‹#›</a:t>
            </a:fld>
            <a:endParaRPr lang="en-US" altLang="en-US"/>
          </a:p>
        </p:txBody>
      </p:sp>
    </p:spTree>
    <p:extLst>
      <p:ext uri="{BB962C8B-B14F-4D97-AF65-F5344CB8AC3E}">
        <p14:creationId xmlns:p14="http://schemas.microsoft.com/office/powerpoint/2010/main" val="33522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3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3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40" name="Group 166"/>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7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79" name="Group 51"/>
                        <p:cNvGrpSpPr>
                          <a:grpSpLocks/>
                        </p:cNvGrpSpPr>
                        <p:nvPr userDrawn="1"/>
                      </p:nvGrpSpPr>
                      <p:grpSpPr bwMode="auto">
                        <a:xfrm>
                          <a:off x="0" y="1812"/>
                          <a:ext cx="3672" cy="2049"/>
                          <a:chOff x="5" y="1816"/>
                          <a:chExt cx="3672" cy="2049"/>
                        </a:xfrm>
                      </p:grpSpPr>
                      <p:sp>
                        <p:nvSpPr>
                          <p:cNvPr id="116" name="Oval 52"/>
                          <p:cNvSpPr>
                            <a:spLocks noChangeArrowheads="1"/>
                          </p:cNvSpPr>
                          <p:nvPr userDrawn="1"/>
                        </p:nvSpPr>
                        <p:spPr bwMode="hidden">
                          <a:xfrm rot="-2819839">
                            <a:off x="1547" y="2869"/>
                            <a:ext cx="161" cy="280"/>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2" name="Oval 58"/>
                          <p:cNvSpPr>
                            <a:spLocks noChangeArrowheads="1"/>
                          </p:cNvSpPr>
                          <p:nvPr userDrawn="1"/>
                        </p:nvSpPr>
                        <p:spPr bwMode="hidden">
                          <a:xfrm rot="-2819839">
                            <a:off x="1158" y="1865"/>
                            <a:ext cx="1167" cy="2094"/>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4"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5" name="Oval 61"/>
                          <p:cNvSpPr>
                            <a:spLocks noChangeArrowheads="1"/>
                          </p:cNvSpPr>
                          <p:nvPr userDrawn="1"/>
                        </p:nvSpPr>
                        <p:spPr bwMode="hidden">
                          <a:xfrm rot="-2819839">
                            <a:off x="935" y="1357"/>
                            <a:ext cx="1711" cy="3016"/>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7"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grpSp>
        </p:grpSp>
        <p:grpSp>
          <p:nvGrpSpPr>
            <p:cNvPr id="6" name="Group 113"/>
            <p:cNvGrpSpPr>
              <a:grpSpLocks/>
            </p:cNvGrpSpPr>
            <p:nvPr userDrawn="1"/>
          </p:nvGrpSpPr>
          <p:grpSpPr bwMode="auto">
            <a:xfrm>
              <a:off x="16" y="1326"/>
              <a:ext cx="3325" cy="2948"/>
              <a:chOff x="16" y="1326"/>
              <a:chExt cx="3325" cy="2948"/>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13" name="Group 120"/>
              <p:cNvGrpSpPr>
                <a:grpSpLocks noChangeAspect="1"/>
              </p:cNvGrpSpPr>
              <p:nvPr/>
            </p:nvGrpSpPr>
            <p:grpSpPr bwMode="auto">
              <a:xfrm>
                <a:off x="3046" y="1326"/>
                <a:ext cx="259" cy="299"/>
                <a:chOff x="3042" y="1265"/>
                <a:chExt cx="367" cy="424"/>
              </a:xfrm>
            </p:grpSpPr>
            <p:sp>
              <p:nvSpPr>
                <p:cNvPr id="14"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5"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6"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7"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grpSp>
      </p:grpSp>
      <p:sp>
        <p:nvSpPr>
          <p:cNvPr id="265342" name="Rectangle 126"/>
          <p:cNvSpPr>
            <a:spLocks noGrp="1" noChangeArrowheads="1"/>
          </p:cNvSpPr>
          <p:nvPr>
            <p:ph type="ctrTitle" sz="quarter"/>
          </p:nvPr>
        </p:nvSpPr>
        <p:spPr>
          <a:xfrm>
            <a:off x="685800" y="1600200"/>
            <a:ext cx="7772400" cy="1973263"/>
          </a:xfrm>
        </p:spPr>
        <p:txBody>
          <a:bodyPr/>
          <a:lstStyle>
            <a:lvl1pPr>
              <a:defRPr sz="5100"/>
            </a:lvl1pPr>
          </a:lstStyle>
          <a:p>
            <a:r>
              <a:rPr lang="en-US"/>
              <a:t>Click to edit Master title style</a:t>
            </a:r>
          </a:p>
        </p:txBody>
      </p:sp>
      <p:sp>
        <p:nvSpPr>
          <p:cNvPr id="265343"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8" name="Rectangle 128"/>
          <p:cNvSpPr>
            <a:spLocks noGrp="1" noChangeArrowheads="1"/>
          </p:cNvSpPr>
          <p:nvPr>
            <p:ph type="dt" sz="quarter" idx="10"/>
          </p:nvPr>
        </p:nvSpPr>
        <p:spPr/>
        <p:txBody>
          <a:bodyPr/>
          <a:lstStyle>
            <a:lvl1pPr>
              <a:defRPr>
                <a:effectLst/>
              </a:defRPr>
            </a:lvl1pPr>
          </a:lstStyle>
          <a:p>
            <a:pPr>
              <a:defRPr/>
            </a:pPr>
            <a:endParaRPr lang="en-US"/>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n-US"/>
          </a:p>
        </p:txBody>
      </p:sp>
      <p:sp>
        <p:nvSpPr>
          <p:cNvPr id="130" name="Rectangle 130"/>
          <p:cNvSpPr>
            <a:spLocks noGrp="1" noChangeArrowheads="1"/>
          </p:cNvSpPr>
          <p:nvPr>
            <p:ph type="sldNum" sz="quarter" idx="12"/>
          </p:nvPr>
        </p:nvSpPr>
        <p:spPr/>
        <p:txBody>
          <a:bodyPr/>
          <a:lstStyle>
            <a:lvl1pPr>
              <a:defRPr smtClean="0">
                <a:effectLst/>
              </a:defRPr>
            </a:lvl1pPr>
          </a:lstStyle>
          <a:p>
            <a:pPr>
              <a:defRPr/>
            </a:pPr>
            <a:fld id="{8F3EEFC0-4D88-445C-A7A5-F2CB2267F4BD}" type="slidenum">
              <a:rPr lang="en-US" altLang="en-US"/>
              <a:pPr>
                <a:defRPr/>
              </a:pPr>
              <a:t>‹#›</a:t>
            </a:fld>
            <a:endParaRPr lang="en-US" altLang="en-US"/>
          </a:p>
        </p:txBody>
      </p:sp>
    </p:spTree>
    <p:extLst>
      <p:ext uri="{BB962C8B-B14F-4D97-AF65-F5344CB8AC3E}">
        <p14:creationId xmlns:p14="http://schemas.microsoft.com/office/powerpoint/2010/main" val="4141046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BB73111B-A31D-4AD6-9000-9EF80CC42A7C}" type="slidenum">
              <a:rPr lang="en-US" altLang="en-US"/>
              <a:pPr>
                <a:defRPr/>
              </a:pPr>
              <a:t>‹#›</a:t>
            </a:fld>
            <a:endParaRPr lang="en-US" altLang="en-US"/>
          </a:p>
        </p:txBody>
      </p:sp>
    </p:spTree>
    <p:extLst>
      <p:ext uri="{BB962C8B-B14F-4D97-AF65-F5344CB8AC3E}">
        <p14:creationId xmlns:p14="http://schemas.microsoft.com/office/powerpoint/2010/main" val="382761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7562FB25-AEB8-4E7A-9A81-C04E5B54F11A}" type="slidenum">
              <a:rPr lang="en-US" altLang="en-US"/>
              <a:pPr>
                <a:defRPr/>
              </a:pPr>
              <a:t>‹#›</a:t>
            </a:fld>
            <a:endParaRPr lang="en-US" altLang="en-US"/>
          </a:p>
        </p:txBody>
      </p:sp>
    </p:spTree>
    <p:extLst>
      <p:ext uri="{BB962C8B-B14F-4D97-AF65-F5344CB8AC3E}">
        <p14:creationId xmlns:p14="http://schemas.microsoft.com/office/powerpoint/2010/main" val="36600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6BBFD029-1744-4585-BF3F-763788810FF7}" type="slidenum">
              <a:rPr lang="en-US" altLang="en-US"/>
              <a:pPr>
                <a:defRPr/>
              </a:pPr>
              <a:t>‹#›</a:t>
            </a:fld>
            <a:endParaRPr lang="en-US" altLang="en-US"/>
          </a:p>
        </p:txBody>
      </p:sp>
    </p:spTree>
    <p:extLst>
      <p:ext uri="{BB962C8B-B14F-4D97-AF65-F5344CB8AC3E}">
        <p14:creationId xmlns:p14="http://schemas.microsoft.com/office/powerpoint/2010/main" val="212043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6"/>
          <p:cNvSpPr>
            <a:spLocks noGrp="1" noChangeArrowheads="1"/>
          </p:cNvSpPr>
          <p:nvPr>
            <p:ph type="dt" sz="half" idx="10"/>
          </p:nvPr>
        </p:nvSpPr>
        <p:spPr>
          <a:ln/>
        </p:spPr>
        <p:txBody>
          <a:bodyPr/>
          <a:lstStyle>
            <a:lvl1pPr>
              <a:defRPr/>
            </a:lvl1pPr>
          </a:lstStyle>
          <a:p>
            <a:pPr>
              <a:defRPr/>
            </a:pPr>
            <a:endParaRPr lang="en-US"/>
          </a:p>
        </p:txBody>
      </p:sp>
      <p:sp>
        <p:nvSpPr>
          <p:cNvPr id="8" name="Rectangle 127"/>
          <p:cNvSpPr>
            <a:spLocks noGrp="1" noChangeArrowheads="1"/>
          </p:cNvSpPr>
          <p:nvPr>
            <p:ph type="ftr" sz="quarter" idx="11"/>
          </p:nvPr>
        </p:nvSpPr>
        <p:spPr>
          <a:ln/>
        </p:spPr>
        <p:txBody>
          <a:bodyPr/>
          <a:lstStyle>
            <a:lvl1pPr>
              <a:defRPr/>
            </a:lvl1pPr>
          </a:lstStyle>
          <a:p>
            <a:pPr>
              <a:defRPr/>
            </a:pPr>
            <a:endParaRPr lang="en-US"/>
          </a:p>
        </p:txBody>
      </p:sp>
      <p:sp>
        <p:nvSpPr>
          <p:cNvPr id="9" name="Rectangle 128"/>
          <p:cNvSpPr>
            <a:spLocks noGrp="1" noChangeArrowheads="1"/>
          </p:cNvSpPr>
          <p:nvPr>
            <p:ph type="sldNum" sz="quarter" idx="12"/>
          </p:nvPr>
        </p:nvSpPr>
        <p:spPr>
          <a:ln/>
        </p:spPr>
        <p:txBody>
          <a:bodyPr/>
          <a:lstStyle>
            <a:lvl1pPr>
              <a:defRPr/>
            </a:lvl1pPr>
          </a:lstStyle>
          <a:p>
            <a:pPr>
              <a:defRPr/>
            </a:pPr>
            <a:fld id="{6BBB8C57-70DA-4363-95A4-53BA3BAEC758}" type="slidenum">
              <a:rPr lang="en-US" altLang="en-US"/>
              <a:pPr>
                <a:defRPr/>
              </a:pPr>
              <a:t>‹#›</a:t>
            </a:fld>
            <a:endParaRPr lang="en-US" altLang="en-US"/>
          </a:p>
        </p:txBody>
      </p:sp>
    </p:spTree>
    <p:extLst>
      <p:ext uri="{BB962C8B-B14F-4D97-AF65-F5344CB8AC3E}">
        <p14:creationId xmlns:p14="http://schemas.microsoft.com/office/powerpoint/2010/main" val="266648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6"/>
          <p:cNvSpPr>
            <a:spLocks noGrp="1" noChangeArrowheads="1"/>
          </p:cNvSpPr>
          <p:nvPr>
            <p:ph type="dt" sz="half" idx="10"/>
          </p:nvPr>
        </p:nvSpPr>
        <p:spPr>
          <a:ln/>
        </p:spPr>
        <p:txBody>
          <a:bodyPr/>
          <a:lstStyle>
            <a:lvl1pPr>
              <a:defRPr/>
            </a:lvl1pPr>
          </a:lstStyle>
          <a:p>
            <a:pPr>
              <a:defRPr/>
            </a:pPr>
            <a:endParaRPr lang="en-US"/>
          </a:p>
        </p:txBody>
      </p:sp>
      <p:sp>
        <p:nvSpPr>
          <p:cNvPr id="4" name="Rectangle 127"/>
          <p:cNvSpPr>
            <a:spLocks noGrp="1" noChangeArrowheads="1"/>
          </p:cNvSpPr>
          <p:nvPr>
            <p:ph type="ftr" sz="quarter" idx="11"/>
          </p:nvPr>
        </p:nvSpPr>
        <p:spPr>
          <a:ln/>
        </p:spPr>
        <p:txBody>
          <a:bodyPr/>
          <a:lstStyle>
            <a:lvl1pPr>
              <a:defRPr/>
            </a:lvl1pPr>
          </a:lstStyle>
          <a:p>
            <a:pPr>
              <a:defRPr/>
            </a:pPr>
            <a:endParaRPr lang="en-US"/>
          </a:p>
        </p:txBody>
      </p:sp>
      <p:sp>
        <p:nvSpPr>
          <p:cNvPr id="5" name="Rectangle 128"/>
          <p:cNvSpPr>
            <a:spLocks noGrp="1" noChangeArrowheads="1"/>
          </p:cNvSpPr>
          <p:nvPr>
            <p:ph type="sldNum" sz="quarter" idx="12"/>
          </p:nvPr>
        </p:nvSpPr>
        <p:spPr>
          <a:ln/>
        </p:spPr>
        <p:txBody>
          <a:bodyPr/>
          <a:lstStyle>
            <a:lvl1pPr>
              <a:defRPr/>
            </a:lvl1pPr>
          </a:lstStyle>
          <a:p>
            <a:pPr>
              <a:defRPr/>
            </a:pPr>
            <a:fld id="{42C8A5E6-5910-41E6-B50F-A61269789AFB}" type="slidenum">
              <a:rPr lang="en-US" altLang="en-US"/>
              <a:pPr>
                <a:defRPr/>
              </a:pPr>
              <a:t>‹#›</a:t>
            </a:fld>
            <a:endParaRPr lang="en-US" altLang="en-US"/>
          </a:p>
        </p:txBody>
      </p:sp>
    </p:spTree>
    <p:extLst>
      <p:ext uri="{BB962C8B-B14F-4D97-AF65-F5344CB8AC3E}">
        <p14:creationId xmlns:p14="http://schemas.microsoft.com/office/powerpoint/2010/main" val="4157931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en-US"/>
          </a:p>
        </p:txBody>
      </p:sp>
      <p:sp>
        <p:nvSpPr>
          <p:cNvPr id="3" name="Rectangle 127"/>
          <p:cNvSpPr>
            <a:spLocks noGrp="1" noChangeArrowheads="1"/>
          </p:cNvSpPr>
          <p:nvPr>
            <p:ph type="ftr" sz="quarter" idx="11"/>
          </p:nvPr>
        </p:nvSpPr>
        <p:spPr>
          <a:ln/>
        </p:spPr>
        <p:txBody>
          <a:bodyPr/>
          <a:lstStyle>
            <a:lvl1pPr>
              <a:defRPr/>
            </a:lvl1pPr>
          </a:lstStyle>
          <a:p>
            <a:pPr>
              <a:defRPr/>
            </a:pPr>
            <a:endParaRPr lang="en-US"/>
          </a:p>
        </p:txBody>
      </p:sp>
      <p:sp>
        <p:nvSpPr>
          <p:cNvPr id="4" name="Rectangle 128"/>
          <p:cNvSpPr>
            <a:spLocks noGrp="1" noChangeArrowheads="1"/>
          </p:cNvSpPr>
          <p:nvPr>
            <p:ph type="sldNum" sz="quarter" idx="12"/>
          </p:nvPr>
        </p:nvSpPr>
        <p:spPr>
          <a:ln/>
        </p:spPr>
        <p:txBody>
          <a:bodyPr/>
          <a:lstStyle>
            <a:lvl1pPr>
              <a:defRPr/>
            </a:lvl1pPr>
          </a:lstStyle>
          <a:p>
            <a:pPr>
              <a:defRPr/>
            </a:pPr>
            <a:fld id="{1ECC5953-C62E-467C-A238-BD75FA515F2A}" type="slidenum">
              <a:rPr lang="en-US" altLang="en-US"/>
              <a:pPr>
                <a:defRPr/>
              </a:pPr>
              <a:t>‹#›</a:t>
            </a:fld>
            <a:endParaRPr lang="en-US" altLang="en-US"/>
          </a:p>
        </p:txBody>
      </p:sp>
    </p:spTree>
    <p:extLst>
      <p:ext uri="{BB962C8B-B14F-4D97-AF65-F5344CB8AC3E}">
        <p14:creationId xmlns:p14="http://schemas.microsoft.com/office/powerpoint/2010/main" val="354454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D15B7423-B194-4295-89AF-1B1C4042C5FC}" type="slidenum">
              <a:rPr lang="en-US" altLang="en-US"/>
              <a:pPr>
                <a:defRPr/>
              </a:pPr>
              <a:t>‹#›</a:t>
            </a:fld>
            <a:endParaRPr lang="en-US" altLang="en-US"/>
          </a:p>
        </p:txBody>
      </p:sp>
    </p:spTree>
    <p:extLst>
      <p:ext uri="{BB962C8B-B14F-4D97-AF65-F5344CB8AC3E}">
        <p14:creationId xmlns:p14="http://schemas.microsoft.com/office/powerpoint/2010/main" val="27423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85914-F8C9-4585-BEB5-DE6707990950}" type="slidenum">
              <a:rPr lang="en-US" altLang="en-US"/>
              <a:pPr>
                <a:defRPr/>
              </a:pPr>
              <a:t>‹#›</a:t>
            </a:fld>
            <a:endParaRPr lang="en-US" altLang="en-US"/>
          </a:p>
        </p:txBody>
      </p:sp>
    </p:spTree>
    <p:extLst>
      <p:ext uri="{BB962C8B-B14F-4D97-AF65-F5344CB8AC3E}">
        <p14:creationId xmlns:p14="http://schemas.microsoft.com/office/powerpoint/2010/main" val="3256945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p>
        </p:txBody>
      </p:sp>
      <p:sp>
        <p:nvSpPr>
          <p:cNvPr id="7" name="Rectangle 128"/>
          <p:cNvSpPr>
            <a:spLocks noGrp="1" noChangeArrowheads="1"/>
          </p:cNvSpPr>
          <p:nvPr>
            <p:ph type="sldNum" sz="quarter" idx="12"/>
          </p:nvPr>
        </p:nvSpPr>
        <p:spPr>
          <a:ln/>
        </p:spPr>
        <p:txBody>
          <a:bodyPr/>
          <a:lstStyle>
            <a:lvl1pPr>
              <a:defRPr/>
            </a:lvl1pPr>
          </a:lstStyle>
          <a:p>
            <a:pPr>
              <a:defRPr/>
            </a:pPr>
            <a:fld id="{2392B470-F667-4B8A-8677-8B491921A15D}" type="slidenum">
              <a:rPr lang="en-US" altLang="en-US"/>
              <a:pPr>
                <a:defRPr/>
              </a:pPr>
              <a:t>‹#›</a:t>
            </a:fld>
            <a:endParaRPr lang="en-US" altLang="en-US"/>
          </a:p>
        </p:txBody>
      </p:sp>
    </p:spTree>
    <p:extLst>
      <p:ext uri="{BB962C8B-B14F-4D97-AF65-F5344CB8AC3E}">
        <p14:creationId xmlns:p14="http://schemas.microsoft.com/office/powerpoint/2010/main" val="164229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869F7010-B2D9-4DA9-AC7A-7C542387FB0F}" type="slidenum">
              <a:rPr lang="en-US" altLang="en-US"/>
              <a:pPr>
                <a:defRPr/>
              </a:pPr>
              <a:t>‹#›</a:t>
            </a:fld>
            <a:endParaRPr lang="en-US" altLang="en-US"/>
          </a:p>
        </p:txBody>
      </p:sp>
    </p:spTree>
    <p:extLst>
      <p:ext uri="{BB962C8B-B14F-4D97-AF65-F5344CB8AC3E}">
        <p14:creationId xmlns:p14="http://schemas.microsoft.com/office/powerpoint/2010/main" val="274952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758896E0-8360-49F1-8D15-7DD72CA7A2B1}" type="slidenum">
              <a:rPr lang="en-US" altLang="en-US"/>
              <a:pPr>
                <a:defRPr/>
              </a:pPr>
              <a:t>‹#›</a:t>
            </a:fld>
            <a:endParaRPr lang="en-US" altLang="en-US"/>
          </a:p>
        </p:txBody>
      </p:sp>
    </p:spTree>
    <p:extLst>
      <p:ext uri="{BB962C8B-B14F-4D97-AF65-F5344CB8AC3E}">
        <p14:creationId xmlns:p14="http://schemas.microsoft.com/office/powerpoint/2010/main" val="66903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26E99D-BE58-46F1-A30C-7CB517ABA5B0}" type="slidenum">
              <a:rPr lang="en-US" altLang="en-US"/>
              <a:pPr>
                <a:defRPr/>
              </a:pPr>
              <a:t>‹#›</a:t>
            </a:fld>
            <a:endParaRPr lang="en-US" altLang="en-US"/>
          </a:p>
        </p:txBody>
      </p:sp>
    </p:spTree>
    <p:extLst>
      <p:ext uri="{BB962C8B-B14F-4D97-AF65-F5344CB8AC3E}">
        <p14:creationId xmlns:p14="http://schemas.microsoft.com/office/powerpoint/2010/main" val="375920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2F9AF9-B88D-4D45-9FE3-7F7400B0DA6E}" type="slidenum">
              <a:rPr lang="en-US" altLang="en-US"/>
              <a:pPr>
                <a:defRPr/>
              </a:pPr>
              <a:t>‹#›</a:t>
            </a:fld>
            <a:endParaRPr lang="en-US" altLang="en-US"/>
          </a:p>
        </p:txBody>
      </p:sp>
    </p:spTree>
    <p:extLst>
      <p:ext uri="{BB962C8B-B14F-4D97-AF65-F5344CB8AC3E}">
        <p14:creationId xmlns:p14="http://schemas.microsoft.com/office/powerpoint/2010/main" val="179369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DC67AA-3C44-420C-904D-E4B6ED0F43DE}" type="slidenum">
              <a:rPr lang="en-US" altLang="en-US"/>
              <a:pPr>
                <a:defRPr/>
              </a:pPr>
              <a:t>‹#›</a:t>
            </a:fld>
            <a:endParaRPr lang="en-US" altLang="en-US"/>
          </a:p>
        </p:txBody>
      </p:sp>
    </p:spTree>
    <p:extLst>
      <p:ext uri="{BB962C8B-B14F-4D97-AF65-F5344CB8AC3E}">
        <p14:creationId xmlns:p14="http://schemas.microsoft.com/office/powerpoint/2010/main" val="110358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1249FC-B155-475B-BEC3-C459E0C671C6}" type="slidenum">
              <a:rPr lang="en-US" altLang="en-US"/>
              <a:pPr>
                <a:defRPr/>
              </a:pPr>
              <a:t>‹#›</a:t>
            </a:fld>
            <a:endParaRPr lang="en-US" altLang="en-US"/>
          </a:p>
        </p:txBody>
      </p:sp>
    </p:spTree>
    <p:extLst>
      <p:ext uri="{BB962C8B-B14F-4D97-AF65-F5344CB8AC3E}">
        <p14:creationId xmlns:p14="http://schemas.microsoft.com/office/powerpoint/2010/main" val="194116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5B8E61-810B-4250-8D72-18F30D5A416D}" type="slidenum">
              <a:rPr lang="en-US" altLang="en-US"/>
              <a:pPr>
                <a:defRPr/>
              </a:pPr>
              <a:t>‹#›</a:t>
            </a:fld>
            <a:endParaRPr lang="en-US" altLang="en-US"/>
          </a:p>
        </p:txBody>
      </p:sp>
    </p:spTree>
    <p:extLst>
      <p:ext uri="{BB962C8B-B14F-4D97-AF65-F5344CB8AC3E}">
        <p14:creationId xmlns:p14="http://schemas.microsoft.com/office/powerpoint/2010/main" val="194260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3EB09-A1C9-47AA-810D-5E41CA52CA86}" type="slidenum">
              <a:rPr lang="en-US" altLang="en-US"/>
              <a:pPr>
                <a:defRPr/>
              </a:pPr>
              <a:t>‹#›</a:t>
            </a:fld>
            <a:endParaRPr lang="en-US" altLang="en-US"/>
          </a:p>
        </p:txBody>
      </p:sp>
    </p:spTree>
    <p:extLst>
      <p:ext uri="{BB962C8B-B14F-4D97-AF65-F5344CB8AC3E}">
        <p14:creationId xmlns:p14="http://schemas.microsoft.com/office/powerpoint/2010/main" val="383405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4CD371-9139-417D-8018-14D1C4ACFBF5}" type="slidenum">
              <a:rPr lang="en-US" altLang="en-US"/>
              <a:pPr>
                <a:defRPr/>
              </a:pPr>
              <a:t>‹#›</a:t>
            </a:fld>
            <a:endParaRPr lang="en-US" altLang="en-US"/>
          </a:p>
        </p:txBody>
      </p:sp>
    </p:spTree>
    <p:extLst>
      <p:ext uri="{BB962C8B-B14F-4D97-AF65-F5344CB8AC3E}">
        <p14:creationId xmlns:p14="http://schemas.microsoft.com/office/powerpoint/2010/main" val="14000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ffectLst/>
              </a:defRPr>
            </a:lvl1pPr>
          </a:lstStyle>
          <a:p>
            <a:pPr>
              <a:defRPr/>
            </a:pPr>
            <a:fld id="{A542AA7D-ADC9-40B7-B8E9-E982B93D98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09600" y="762000"/>
            <a:ext cx="7542213" cy="6029325"/>
            <a:chOff x="-384" y="480"/>
            <a:chExt cx="4751" cy="3798"/>
          </a:xfrm>
        </p:grpSpPr>
        <p:grpSp>
          <p:nvGrpSpPr>
            <p:cNvPr id="2056" name="Group 3"/>
            <p:cNvGrpSpPr>
              <a:grpSpLocks/>
            </p:cNvGrpSpPr>
            <p:nvPr/>
          </p:nvGrpSpPr>
          <p:grpSpPr bwMode="auto">
            <a:xfrm>
              <a:off x="-384" y="480"/>
              <a:ext cx="4751" cy="3798"/>
              <a:chOff x="0" y="522"/>
              <a:chExt cx="4751" cy="3798"/>
            </a:xfrm>
          </p:grpSpPr>
          <p:grpSp>
            <p:nvGrpSpPr>
              <p:cNvPr id="2070" name="Group 4"/>
              <p:cNvGrpSpPr>
                <a:grpSpLocks/>
              </p:cNvGrpSpPr>
              <p:nvPr userDrawn="1"/>
            </p:nvGrpSpPr>
            <p:grpSpPr bwMode="auto">
              <a:xfrm>
                <a:off x="0" y="522"/>
                <a:ext cx="4751" cy="3794"/>
                <a:chOff x="0" y="522"/>
                <a:chExt cx="4751" cy="3794"/>
              </a:xfrm>
            </p:grpSpPr>
            <p:sp>
              <p:nvSpPr>
                <p:cNvPr id="264197"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2085" name="Group 6"/>
                <p:cNvGrpSpPr>
                  <a:grpSpLocks/>
                </p:cNvGrpSpPr>
                <p:nvPr userDrawn="1"/>
              </p:nvGrpSpPr>
              <p:grpSpPr bwMode="auto">
                <a:xfrm>
                  <a:off x="0" y="522"/>
                  <a:ext cx="4751" cy="3794"/>
                  <a:chOff x="0" y="522"/>
                  <a:chExt cx="4751" cy="3794"/>
                </a:xfrm>
              </p:grpSpPr>
              <p:sp>
                <p:nvSpPr>
                  <p:cNvPr id="264199"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00"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01"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2089" name="Group 10"/>
                  <p:cNvGrpSpPr>
                    <a:grpSpLocks/>
                  </p:cNvGrpSpPr>
                  <p:nvPr userDrawn="1"/>
                </p:nvGrpSpPr>
                <p:grpSpPr bwMode="auto">
                  <a:xfrm>
                    <a:off x="0" y="522"/>
                    <a:ext cx="4751" cy="3794"/>
                    <a:chOff x="0" y="522"/>
                    <a:chExt cx="4751" cy="3794"/>
                  </a:xfrm>
                </p:grpSpPr>
                <p:sp>
                  <p:nvSpPr>
                    <p:cNvPr id="264203"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2091" name="Group 12"/>
                    <p:cNvGrpSpPr>
                      <a:grpSpLocks/>
                    </p:cNvGrpSpPr>
                    <p:nvPr userDrawn="1"/>
                  </p:nvGrpSpPr>
                  <p:grpSpPr bwMode="auto">
                    <a:xfrm>
                      <a:off x="0" y="659"/>
                      <a:ext cx="4751" cy="3657"/>
                      <a:chOff x="0" y="659"/>
                      <a:chExt cx="4751" cy="3657"/>
                    </a:xfrm>
                  </p:grpSpPr>
                  <p:sp>
                    <p:nvSpPr>
                      <p:cNvPr id="264205"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2093" name="Group 14"/>
                      <p:cNvGrpSpPr>
                        <a:grpSpLocks/>
                      </p:cNvGrpSpPr>
                      <p:nvPr userDrawn="1"/>
                    </p:nvGrpSpPr>
                    <p:grpSpPr bwMode="auto">
                      <a:xfrm>
                        <a:off x="0" y="808"/>
                        <a:ext cx="4751" cy="3508"/>
                        <a:chOff x="-400" y="808"/>
                        <a:chExt cx="4751" cy="3508"/>
                      </a:xfrm>
                    </p:grpSpPr>
                    <p:sp>
                      <p:nvSpPr>
                        <p:cNvPr id="264207"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08"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09"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0"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1"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2"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3"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4"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5"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6"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7"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8"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19"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0"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1"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2"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3"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4"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5"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6"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7"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8"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29"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0"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1"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2"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3"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4"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5"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6"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7"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8"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39"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40"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41"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42"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2130" name="Group 51"/>
                        <p:cNvGrpSpPr>
                          <a:grpSpLocks/>
                        </p:cNvGrpSpPr>
                        <p:nvPr userDrawn="1"/>
                      </p:nvGrpSpPr>
                      <p:grpSpPr bwMode="auto">
                        <a:xfrm>
                          <a:off x="0" y="1812"/>
                          <a:ext cx="3672" cy="2049"/>
                          <a:chOff x="5" y="1816"/>
                          <a:chExt cx="3672" cy="2049"/>
                        </a:xfrm>
                      </p:grpSpPr>
                      <p:sp>
                        <p:nvSpPr>
                          <p:cNvPr id="264244" name="Oval 52"/>
                          <p:cNvSpPr>
                            <a:spLocks noChangeArrowheads="1"/>
                          </p:cNvSpPr>
                          <p:nvPr userDrawn="1"/>
                        </p:nvSpPr>
                        <p:spPr bwMode="hidden">
                          <a:xfrm rot="-2819839">
                            <a:off x="1544" y="2869"/>
                            <a:ext cx="161" cy="280"/>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45"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46"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47"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48"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49"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0" name="Oval 58"/>
                          <p:cNvSpPr>
                            <a:spLocks noChangeArrowheads="1"/>
                          </p:cNvSpPr>
                          <p:nvPr userDrawn="1"/>
                        </p:nvSpPr>
                        <p:spPr bwMode="hidden">
                          <a:xfrm rot="-2819839">
                            <a:off x="1157" y="1865"/>
                            <a:ext cx="1167" cy="2094"/>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1"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2" name="Oval 60"/>
                          <p:cNvSpPr>
                            <a:spLocks noChangeArrowheads="1"/>
                          </p:cNvSpPr>
                          <p:nvPr userDrawn="1"/>
                        </p:nvSpPr>
                        <p:spPr bwMode="hidden">
                          <a:xfrm rot="-2819839">
                            <a:off x="1000" y="1536"/>
                            <a:ext cx="1563" cy="2696"/>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3" name="Oval 61"/>
                          <p:cNvSpPr>
                            <a:spLocks noChangeArrowheads="1"/>
                          </p:cNvSpPr>
                          <p:nvPr userDrawn="1"/>
                        </p:nvSpPr>
                        <p:spPr bwMode="hidden">
                          <a:xfrm rot="-2819839">
                            <a:off x="934" y="1357"/>
                            <a:ext cx="1711" cy="3016"/>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4"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5" name="Oval 63"/>
                          <p:cNvSpPr>
                            <a:spLocks noChangeArrowheads="1"/>
                          </p:cNvSpPr>
                          <p:nvPr userDrawn="1"/>
                        </p:nvSpPr>
                        <p:spPr bwMode="hidden">
                          <a:xfrm rot="-2780025">
                            <a:off x="819" y="1002"/>
                            <a:ext cx="2049" cy="3672"/>
                          </a:xfrm>
                          <a:prstGeom prst="ellipse">
                            <a:avLst/>
                          </a:prstGeom>
                          <a:noFill/>
                          <a:ln w="9525">
                            <a:solidFill>
                              <a:schemeClr val="accent2"/>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grpSp>
                    <p:sp>
                      <p:nvSpPr>
                        <p:cNvPr id="264256"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7"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8"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59"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0"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1"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2"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3"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4"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5"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6"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7"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8"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69"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0"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1"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2"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3"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4"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5"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6"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7"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8"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79"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0"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1"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2"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3"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4"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5"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6"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7"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8"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89"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90"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91"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grpSp>
              </p:grpSp>
            </p:grpSp>
          </p:grpSp>
          <p:grpSp>
            <p:nvGrpSpPr>
              <p:cNvPr id="2071" name="Group 100"/>
              <p:cNvGrpSpPr>
                <a:grpSpLocks/>
              </p:cNvGrpSpPr>
              <p:nvPr userDrawn="1"/>
            </p:nvGrpSpPr>
            <p:grpSpPr bwMode="auto">
              <a:xfrm>
                <a:off x="402" y="1454"/>
                <a:ext cx="2787" cy="2866"/>
                <a:chOff x="2" y="1454"/>
                <a:chExt cx="2787" cy="2866"/>
              </a:xfrm>
            </p:grpSpPr>
            <p:sp>
              <p:nvSpPr>
                <p:cNvPr id="264293"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94"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2074" name="Group 103"/>
                <p:cNvGrpSpPr>
                  <a:grpSpLocks/>
                </p:cNvGrpSpPr>
                <p:nvPr userDrawn="1"/>
              </p:nvGrpSpPr>
              <p:grpSpPr bwMode="auto">
                <a:xfrm>
                  <a:off x="2" y="2738"/>
                  <a:ext cx="1317" cy="1582"/>
                  <a:chOff x="2" y="2738"/>
                  <a:chExt cx="1317" cy="1582"/>
                </a:xfrm>
              </p:grpSpPr>
              <p:sp>
                <p:nvSpPr>
                  <p:cNvPr id="264296"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97"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98"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299"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00"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01"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02"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03"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04"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grpSp>
        </p:grpSp>
        <p:grpSp>
          <p:nvGrpSpPr>
            <p:cNvPr id="2057" name="Group 113"/>
            <p:cNvGrpSpPr>
              <a:grpSpLocks/>
            </p:cNvGrpSpPr>
            <p:nvPr userDrawn="1"/>
          </p:nvGrpSpPr>
          <p:grpSpPr bwMode="auto">
            <a:xfrm>
              <a:off x="16" y="1326"/>
              <a:ext cx="3325" cy="2948"/>
              <a:chOff x="16" y="1326"/>
              <a:chExt cx="3325" cy="2948"/>
            </a:xfrm>
          </p:grpSpPr>
          <p:sp>
            <p:nvSpPr>
              <p:cNvPr id="264306"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07"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08"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09"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10" name="Rectangle 118"/>
              <p:cNvSpPr>
                <a:spLocks noChangeArrowheads="1"/>
              </p:cNvSpPr>
              <p:nvPr/>
            </p:nvSpPr>
            <p:spPr bwMode="hidden">
              <a:xfrm rot="-3417299">
                <a:off x="1016" y="2697"/>
                <a:ext cx="2678" cy="17"/>
              </a:xfrm>
              <a:prstGeom prst="rect">
                <a:avLst/>
              </a:prstGeom>
              <a:solidFill>
                <a:schemeClr val="accent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11"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grpSp>
            <p:nvGrpSpPr>
              <p:cNvPr id="2064" name="Group 120"/>
              <p:cNvGrpSpPr>
                <a:grpSpLocks noChangeAspect="1"/>
              </p:cNvGrpSpPr>
              <p:nvPr/>
            </p:nvGrpSpPr>
            <p:grpSpPr bwMode="auto">
              <a:xfrm>
                <a:off x="3046" y="1326"/>
                <a:ext cx="259" cy="299"/>
                <a:chOff x="3042" y="1265"/>
                <a:chExt cx="367" cy="424"/>
              </a:xfrm>
            </p:grpSpPr>
            <p:sp>
              <p:nvSpPr>
                <p:cNvPr id="264313"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14"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15"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16"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64317"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grpSp>
        </p:grpSp>
      </p:grpSp>
      <p:sp>
        <p:nvSpPr>
          <p:cNvPr id="264318"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264319"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264320"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latin typeface="Verdana" panose="020B0604030504040204" pitchFamily="34" charset="0"/>
              </a:defRPr>
            </a:lvl1pPr>
          </a:lstStyle>
          <a:p>
            <a:pPr>
              <a:defRPr/>
            </a:pPr>
            <a:fld id="{EE1528A7-B665-408C-8493-D84500F24DC3}" type="slidenum">
              <a:rPr lang="en-US" altLang="en-US"/>
              <a:pPr>
                <a:defRPr/>
              </a:pPr>
              <a:t>‹#›</a:t>
            </a:fld>
            <a:endParaRPr lang="en-US" altLang="en-US"/>
          </a:p>
        </p:txBody>
      </p:sp>
      <p:sp>
        <p:nvSpPr>
          <p:cNvPr id="264321"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322"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806"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ame.org/engquiz/engineer1a/indexframe.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2" name="Picture 4" descr="mb04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73025"/>
            <a:ext cx="1268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94412" y="447272"/>
            <a:ext cx="4378122" cy="1754326"/>
          </a:xfrm>
          <a:prstGeom prst="rect">
            <a:avLst/>
          </a:prstGeom>
          <a:noFill/>
        </p:spPr>
        <p:txBody>
          <a:bodyPr wrap="none" lIns="91440" tIns="45720" rIns="91440" bIns="45720">
            <a:spAutoFit/>
          </a:bodyPr>
          <a:lstStyle/>
          <a:p>
            <a:pPr algn="ctr"/>
            <a:r>
              <a:rPr lang="en-US" altLang="en-US" sz="5400" b="1" cap="none" spc="0" dirty="0" smtClean="0">
                <a:ln w="6350" cmpd="thickThin">
                  <a:solidFill>
                    <a:srgbClr val="0070C0"/>
                  </a:solidFill>
                  <a:prstDash val="solid"/>
                </a:ln>
                <a:solidFill>
                  <a:srgbClr val="FFFFFF"/>
                </a:solidFill>
                <a:effectLst>
                  <a:outerShdw blurRad="50800" dist="38100" dir="2700000" algn="tl" rotWithShape="0">
                    <a:prstClr val="black">
                      <a:alpha val="40000"/>
                    </a:prstClr>
                  </a:outerShdw>
                </a:effectLst>
              </a:rPr>
              <a:t>Engineering </a:t>
            </a:r>
          </a:p>
          <a:p>
            <a:pPr algn="ctr"/>
            <a:r>
              <a:rPr lang="en-US" altLang="en-US" sz="5400" b="1" cap="none" spc="0" dirty="0" smtClean="0">
                <a:ln w="6350" cmpd="thickThin">
                  <a:solidFill>
                    <a:srgbClr val="0070C0"/>
                  </a:solidFill>
                  <a:prstDash val="solid"/>
                </a:ln>
                <a:solidFill>
                  <a:srgbClr val="FFFFFF"/>
                </a:solidFill>
                <a:effectLst>
                  <a:outerShdw blurRad="50800" dist="38100" dir="2700000" algn="tl" rotWithShape="0">
                    <a:prstClr val="black">
                      <a:alpha val="40000"/>
                    </a:prstClr>
                  </a:outerShdw>
                </a:effectLst>
              </a:rPr>
              <a:t>Merit Badge</a:t>
            </a:r>
            <a:endParaRPr lang="en-US" sz="5400" b="1" cap="none" spc="0" dirty="0">
              <a:ln w="6350" cmpd="thickThin">
                <a:solidFill>
                  <a:srgbClr val="0070C0"/>
                </a:solidFill>
                <a:prstDash val="solid"/>
              </a:ln>
              <a:solidFill>
                <a:srgbClr val="FFFFFF"/>
              </a:solidFill>
              <a:effectLst>
                <a:outerShdw blurRad="50800" dist="38100" dir="2700000" algn="tl" rotWithShape="0">
                  <a:prstClr val="black">
                    <a:alpha val="40000"/>
                  </a:prstClr>
                </a:outerShdw>
              </a:effectLst>
            </a:endParaRPr>
          </a:p>
        </p:txBody>
      </p:sp>
      <p:sp>
        <p:nvSpPr>
          <p:cNvPr id="8" name="Rectangle 7"/>
          <p:cNvSpPr/>
          <p:nvPr/>
        </p:nvSpPr>
        <p:spPr>
          <a:xfrm>
            <a:off x="457200" y="4648200"/>
            <a:ext cx="3985194" cy="1077218"/>
          </a:xfrm>
          <a:prstGeom prst="rect">
            <a:avLst/>
          </a:prstGeom>
          <a:noFill/>
        </p:spPr>
        <p:txBody>
          <a:bodyPr wrap="none" lIns="91440" tIns="45720" rIns="91440" bIns="45720">
            <a:spAutoFit/>
          </a:bodyPr>
          <a:lstStyle/>
          <a:p>
            <a:pPr algn="ctr"/>
            <a:r>
              <a:rPr lang="en-US" altLang="en-US" sz="3200" b="1" cap="none" spc="0" dirty="0" smtClean="0">
                <a:ln w="6350" cmpd="thickThin">
                  <a:solidFill>
                    <a:srgbClr val="0070C0"/>
                  </a:solidFill>
                  <a:prstDash val="solid"/>
                </a:ln>
                <a:solidFill>
                  <a:srgbClr val="FFFFFF"/>
                </a:solidFill>
                <a:effectLst>
                  <a:outerShdw blurRad="50800" dist="38100" dir="2700000" algn="tl" rotWithShape="0">
                    <a:prstClr val="black">
                      <a:alpha val="40000"/>
                    </a:prstClr>
                  </a:outerShdw>
                </a:effectLst>
              </a:rPr>
              <a:t>Troop 344 and 9344</a:t>
            </a:r>
          </a:p>
          <a:p>
            <a:pPr algn="ctr"/>
            <a:r>
              <a:rPr lang="en-US" sz="3200" b="1" dirty="0" smtClean="0">
                <a:ln w="6350" cmpd="thickThin">
                  <a:solidFill>
                    <a:srgbClr val="0070C0"/>
                  </a:solidFill>
                  <a:prstDash val="solid"/>
                </a:ln>
                <a:solidFill>
                  <a:srgbClr val="FFFFFF"/>
                </a:solidFill>
                <a:effectLst>
                  <a:outerShdw blurRad="50800" dist="38100" dir="2700000" algn="tl" rotWithShape="0">
                    <a:prstClr val="black">
                      <a:alpha val="40000"/>
                    </a:prstClr>
                  </a:outerShdw>
                </a:effectLst>
              </a:rPr>
              <a:t>Pemberville, OH</a:t>
            </a:r>
            <a:endParaRPr lang="en-US" sz="3200" b="1" cap="none" spc="0" dirty="0">
              <a:ln w="6350" cmpd="thickThin">
                <a:solidFill>
                  <a:srgbClr val="0070C0"/>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strVal val="#ppt_w*0.70"/>
                                          </p:val>
                                        </p:tav>
                                        <p:tav tm="100000">
                                          <p:val>
                                            <p:strVal val="#ppt_w"/>
                                          </p:val>
                                        </p:tav>
                                      </p:tavLst>
                                    </p:anim>
                                    <p:anim calcmode="lin" valueType="num">
                                      <p:cBhvr>
                                        <p:cTn id="8" dur="1000" fill="hold"/>
                                        <p:tgtEl>
                                          <p:spTgt spid="2052"/>
                                        </p:tgtEl>
                                        <p:attrNameLst>
                                          <p:attrName>ppt_h</p:attrName>
                                        </p:attrNameLst>
                                      </p:cBhvr>
                                      <p:tavLst>
                                        <p:tav tm="0">
                                          <p:val>
                                            <p:strVal val="#ppt_h"/>
                                          </p:val>
                                        </p:tav>
                                        <p:tav tm="100000">
                                          <p:val>
                                            <p:strVal val="#ppt_h"/>
                                          </p:val>
                                        </p:tav>
                                      </p:tavLst>
                                    </p:anim>
                                    <p:animEffect transition="in" filter="fade">
                                      <p:cBhvr>
                                        <p:cTn id="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43000"/>
          </a:xfrm>
        </p:spPr>
        <p:txBody>
          <a:bodyPr/>
          <a:lstStyle/>
          <a:p>
            <a:pPr eaLnBrk="1" hangingPunct="1"/>
            <a:r>
              <a:rPr lang="en-US" altLang="en-US" smtClean="0"/>
              <a:t>Types of Engineering</a:t>
            </a:r>
          </a:p>
        </p:txBody>
      </p:sp>
      <p:sp>
        <p:nvSpPr>
          <p:cNvPr id="14339" name="Rectangle 3"/>
          <p:cNvSpPr>
            <a:spLocks noGrp="1" noChangeArrowheads="1"/>
          </p:cNvSpPr>
          <p:nvPr>
            <p:ph type="body" idx="1"/>
          </p:nvPr>
        </p:nvSpPr>
        <p:spPr>
          <a:xfrm>
            <a:off x="0" y="1752600"/>
            <a:ext cx="6781800" cy="2286000"/>
          </a:xfrm>
        </p:spPr>
        <p:txBody>
          <a:bodyPr/>
          <a:lstStyle/>
          <a:p>
            <a:pPr eaLnBrk="1" hangingPunct="1"/>
            <a:r>
              <a:rPr lang="en-US" altLang="en-US" smtClean="0"/>
              <a:t>There are over a hundred different fields that engineers can specialize in.  </a:t>
            </a:r>
          </a:p>
          <a:p>
            <a:pPr eaLnBrk="1" hangingPunct="1"/>
            <a:endParaRPr lang="en-US" altLang="en-US"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00B8A4-DB47-4B99-A3EA-1322DCFFF677}" type="slidenum">
              <a:rPr lang="en-US" altLang="en-US" sz="1400"/>
              <a:pPr>
                <a:spcBef>
                  <a:spcPct val="0"/>
                </a:spcBef>
                <a:buFontTx/>
                <a:buNone/>
              </a:pPr>
              <a:t>10</a:t>
            </a:fld>
            <a:endParaRPr lang="en-US" altLang="en-US" sz="14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5000" y="0"/>
            <a:ext cx="5257800" cy="1020763"/>
          </a:xfrm>
        </p:spPr>
        <p:txBody>
          <a:bodyPr/>
          <a:lstStyle/>
          <a:p>
            <a:pPr eaLnBrk="1" hangingPunct="1"/>
            <a:r>
              <a:rPr lang="en-US" altLang="en-US" sz="2800" b="1" smtClean="0"/>
              <a:t>The Basic Engineering Fields</a:t>
            </a:r>
          </a:p>
        </p:txBody>
      </p:sp>
      <p:sp>
        <p:nvSpPr>
          <p:cNvPr id="18435" name="Rectangle 3"/>
          <p:cNvSpPr>
            <a:spLocks noGrp="1" noChangeArrowheads="1"/>
          </p:cNvSpPr>
          <p:nvPr>
            <p:ph type="body" idx="1"/>
          </p:nvPr>
        </p:nvSpPr>
        <p:spPr>
          <a:xfrm>
            <a:off x="1143000" y="1219200"/>
            <a:ext cx="3657600" cy="3505200"/>
          </a:xfrm>
        </p:spPr>
        <p:txBody>
          <a:bodyPr/>
          <a:lstStyle/>
          <a:p>
            <a:pPr eaLnBrk="1" hangingPunct="1">
              <a:defRPr/>
            </a:pPr>
            <a:r>
              <a:rPr lang="en-US" sz="2400" smtClean="0">
                <a:effectLst>
                  <a:outerShdw blurRad="38100" dist="38100" dir="2700000" algn="tl">
                    <a:srgbClr val="C0C0C0"/>
                  </a:outerShdw>
                </a:effectLst>
              </a:rPr>
              <a:t>Civil</a:t>
            </a:r>
          </a:p>
          <a:p>
            <a:pPr eaLnBrk="1" hangingPunct="1">
              <a:defRPr/>
            </a:pPr>
            <a:r>
              <a:rPr lang="en-US" sz="2400" smtClean="0">
                <a:effectLst>
                  <a:outerShdw blurRad="38100" dist="38100" dir="2700000" algn="tl">
                    <a:srgbClr val="C0C0C0"/>
                  </a:outerShdw>
                </a:effectLst>
              </a:rPr>
              <a:t>Environmental</a:t>
            </a:r>
          </a:p>
          <a:p>
            <a:pPr eaLnBrk="1" hangingPunct="1">
              <a:defRPr/>
            </a:pPr>
            <a:r>
              <a:rPr lang="en-US" sz="2400" smtClean="0">
                <a:effectLst>
                  <a:outerShdw blurRad="38100" dist="38100" dir="2700000" algn="tl">
                    <a:srgbClr val="C0C0C0"/>
                  </a:outerShdw>
                </a:effectLst>
              </a:rPr>
              <a:t>Mechanical</a:t>
            </a:r>
          </a:p>
          <a:p>
            <a:pPr eaLnBrk="1" hangingPunct="1">
              <a:defRPr/>
            </a:pPr>
            <a:r>
              <a:rPr lang="en-US" sz="2400" smtClean="0">
                <a:effectLst>
                  <a:outerShdw blurRad="38100" dist="38100" dir="2700000" algn="tl">
                    <a:srgbClr val="C0C0C0"/>
                  </a:outerShdw>
                </a:effectLst>
              </a:rPr>
              <a:t>Electrical</a:t>
            </a:r>
          </a:p>
          <a:p>
            <a:pPr eaLnBrk="1" hangingPunct="1">
              <a:defRPr/>
            </a:pPr>
            <a:r>
              <a:rPr lang="en-US" sz="2400" smtClean="0">
                <a:effectLst>
                  <a:outerShdw blurRad="38100" dist="38100" dir="2700000" algn="tl">
                    <a:srgbClr val="C0C0C0"/>
                  </a:outerShdw>
                </a:effectLst>
              </a:rPr>
              <a:t>Chemical</a:t>
            </a:r>
          </a:p>
          <a:p>
            <a:pPr eaLnBrk="1" hangingPunct="1">
              <a:defRPr/>
            </a:pPr>
            <a:r>
              <a:rPr lang="en-US" sz="2400" smtClean="0">
                <a:effectLst>
                  <a:outerShdw blurRad="38100" dist="38100" dir="2700000" algn="tl">
                    <a:srgbClr val="C0C0C0"/>
                  </a:outerShdw>
                </a:effectLst>
              </a:rPr>
              <a:t>Biological</a:t>
            </a:r>
          </a:p>
        </p:txBody>
      </p:sp>
      <p:sp>
        <p:nvSpPr>
          <p:cNvPr id="18436" name="Text Box 4"/>
          <p:cNvSpPr txBox="1">
            <a:spLocks noChangeArrowheads="1"/>
          </p:cNvSpPr>
          <p:nvPr/>
        </p:nvSpPr>
        <p:spPr bwMode="auto">
          <a:xfrm>
            <a:off x="5943600" y="1143000"/>
            <a:ext cx="2514600" cy="2647950"/>
          </a:xfrm>
          <a:prstGeom prst="rect">
            <a:avLst/>
          </a:prstGeom>
          <a:noFill/>
          <a:ln w="9525">
            <a:noFill/>
            <a:miter lim="800000"/>
            <a:headEnd/>
            <a:tailEnd/>
          </a:ln>
          <a:effectLst/>
        </p:spPr>
        <p:txBody>
          <a:bodyPr>
            <a:spAutoFit/>
          </a:bodyPr>
          <a:lstStyle/>
          <a:p>
            <a:pPr eaLnBrk="1" hangingPunct="1">
              <a:spcBef>
                <a:spcPct val="50000"/>
              </a:spcBef>
              <a:buFontTx/>
              <a:buChar char="•"/>
              <a:defRPr/>
            </a:pPr>
            <a:r>
              <a:rPr lang="en-US" sz="2400">
                <a:effectLst>
                  <a:outerShdw blurRad="38100" dist="38100" dir="2700000" algn="tl">
                    <a:srgbClr val="C0C0C0"/>
                  </a:outerShdw>
                </a:effectLst>
                <a:latin typeface="Arial" charset="0"/>
              </a:rPr>
              <a:t>Industrial</a:t>
            </a:r>
          </a:p>
          <a:p>
            <a:pPr eaLnBrk="1" hangingPunct="1">
              <a:spcBef>
                <a:spcPct val="50000"/>
              </a:spcBef>
              <a:buFontTx/>
              <a:buChar char="•"/>
              <a:defRPr/>
            </a:pPr>
            <a:r>
              <a:rPr lang="en-US" sz="2400">
                <a:effectLst>
                  <a:outerShdw blurRad="38100" dist="38100" dir="2700000" algn="tl">
                    <a:srgbClr val="C0C0C0"/>
                  </a:outerShdw>
                </a:effectLst>
                <a:latin typeface="Arial" charset="0"/>
              </a:rPr>
              <a:t>Software</a:t>
            </a:r>
          </a:p>
          <a:p>
            <a:pPr eaLnBrk="1" hangingPunct="1">
              <a:spcBef>
                <a:spcPct val="50000"/>
              </a:spcBef>
              <a:buFontTx/>
              <a:buChar char="•"/>
              <a:defRPr/>
            </a:pPr>
            <a:r>
              <a:rPr lang="en-US" sz="2400">
                <a:effectLst>
                  <a:outerShdw blurRad="38100" dist="38100" dir="2700000" algn="tl">
                    <a:srgbClr val="C0C0C0"/>
                  </a:outerShdw>
                </a:effectLst>
                <a:latin typeface="Arial" charset="0"/>
              </a:rPr>
              <a:t>Materials</a:t>
            </a:r>
          </a:p>
          <a:p>
            <a:pPr eaLnBrk="1" hangingPunct="1">
              <a:spcBef>
                <a:spcPct val="50000"/>
              </a:spcBef>
              <a:buFontTx/>
              <a:buChar char="•"/>
              <a:defRPr/>
            </a:pPr>
            <a:r>
              <a:rPr lang="en-US" sz="2400">
                <a:effectLst>
                  <a:outerShdw blurRad="38100" dist="38100" dir="2700000" algn="tl">
                    <a:srgbClr val="C0C0C0"/>
                  </a:outerShdw>
                </a:effectLst>
                <a:latin typeface="Arial" charset="0"/>
              </a:rPr>
              <a:t>Nuclear</a:t>
            </a:r>
          </a:p>
          <a:p>
            <a:pPr eaLnBrk="1" hangingPunct="1">
              <a:spcBef>
                <a:spcPct val="50000"/>
              </a:spcBef>
              <a:buFontTx/>
              <a:buChar char="•"/>
              <a:defRPr/>
            </a:pPr>
            <a:r>
              <a:rPr lang="en-US" sz="2400">
                <a:effectLst>
                  <a:outerShdw blurRad="38100" dist="38100" dir="2700000" algn="tl">
                    <a:srgbClr val="C0C0C0"/>
                  </a:outerShdw>
                </a:effectLst>
                <a:latin typeface="Arial" charset="0"/>
              </a:rPr>
              <a:t>Aerospace</a:t>
            </a: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933D68-EB98-4591-BBDC-FE34D1206C78}" type="slidenum">
              <a:rPr lang="en-US" altLang="en-US" sz="1400"/>
              <a:pPr>
                <a:spcBef>
                  <a:spcPct val="0"/>
                </a:spcBef>
                <a:buFontTx/>
                <a:buNone/>
              </a:pPr>
              <a:t>11</a:t>
            </a:fld>
            <a:endParaRPr lang="en-US" altLang="en-US" sz="14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Common Characteristics</a:t>
            </a:r>
          </a:p>
        </p:txBody>
      </p:sp>
      <p:sp>
        <p:nvSpPr>
          <p:cNvPr id="17411" name="Rectangle 3"/>
          <p:cNvSpPr>
            <a:spLocks noGrp="1" noChangeArrowheads="1"/>
          </p:cNvSpPr>
          <p:nvPr>
            <p:ph idx="1"/>
          </p:nvPr>
        </p:nvSpPr>
        <p:spPr/>
        <p:txBody>
          <a:bodyPr/>
          <a:lstStyle/>
          <a:p>
            <a:r>
              <a:rPr lang="en-US" altLang="en-US" sz="2800" smtClean="0"/>
              <a:t>Strong math background</a:t>
            </a:r>
          </a:p>
          <a:p>
            <a:r>
              <a:rPr lang="en-US" altLang="en-US" sz="2800" smtClean="0"/>
              <a:t>Effective speakers</a:t>
            </a:r>
          </a:p>
          <a:p>
            <a:r>
              <a:rPr lang="en-US" altLang="en-US" sz="2800" smtClean="0"/>
              <a:t>Good communication skills</a:t>
            </a:r>
          </a:p>
          <a:p>
            <a:r>
              <a:rPr lang="en-US" altLang="en-US" sz="2800" smtClean="0"/>
              <a:t>Good writers</a:t>
            </a:r>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A2EF5C-552B-48BA-8D4A-8CCC32239C35}" type="slidenum">
              <a:rPr lang="en-US" altLang="en-US" sz="1400"/>
              <a:pPr>
                <a:spcBef>
                  <a:spcPct val="0"/>
                </a:spcBef>
                <a:buFontTx/>
                <a:buNone/>
              </a:pPr>
              <a:t>12</a:t>
            </a:fld>
            <a:endParaRPr lang="en-US" alt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Which direction to choose???</a:t>
            </a:r>
          </a:p>
        </p:txBody>
      </p:sp>
      <p:sp>
        <p:nvSpPr>
          <p:cNvPr id="19459" name="Rectangle 3"/>
          <p:cNvSpPr>
            <a:spLocks noGrp="1" noChangeArrowheads="1"/>
          </p:cNvSpPr>
          <p:nvPr>
            <p:ph idx="1"/>
          </p:nvPr>
        </p:nvSpPr>
        <p:spPr/>
        <p:txBody>
          <a:bodyPr/>
          <a:lstStyle/>
          <a:p>
            <a:pPr eaLnBrk="1" hangingPunct="1">
              <a:buFontTx/>
              <a:buNone/>
            </a:pPr>
            <a:r>
              <a:rPr lang="en-US" altLang="en-US" smtClean="0">
                <a:solidFill>
                  <a:schemeClr val="tx2"/>
                </a:solidFill>
              </a:rPr>
              <a:t>Do You Fit the Profile to be an Engineer???</a:t>
            </a:r>
            <a:endParaRPr lang="en-US" altLang="en-US" sz="2400" smtClean="0">
              <a:solidFill>
                <a:schemeClr val="tx2"/>
              </a:solidFill>
            </a:endParaRPr>
          </a:p>
          <a:p>
            <a:pPr eaLnBrk="1" hangingPunct="1">
              <a:buFontTx/>
              <a:buNone/>
            </a:pPr>
            <a:endParaRPr lang="en-US" altLang="en-US" smtClean="0"/>
          </a:p>
          <a:p>
            <a:pPr eaLnBrk="1" hangingPunct="1">
              <a:buFontTx/>
              <a:buNone/>
            </a:pPr>
            <a:r>
              <a:rPr lang="en-US" altLang="en-US" smtClean="0">
                <a:hlinkClick r:id="rId2"/>
              </a:rPr>
              <a:t>http://www.tame.org/engquiz/engineer1a/indexframe.htm</a:t>
            </a:r>
            <a:endParaRPr lang="en-US" altLang="en-US" sz="2800" smtClean="0"/>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E14F3F-F39B-48D4-976B-DD21C068470F}" type="slidenum">
              <a:rPr lang="en-US" altLang="en-US" sz="1400"/>
              <a:pPr>
                <a:spcBef>
                  <a:spcPct val="0"/>
                </a:spcBef>
                <a:buFontTx/>
                <a:buNone/>
              </a:pPr>
              <a:t>13</a:t>
            </a:fld>
            <a:endParaRPr lang="en-US" altLang="en-US" sz="1400"/>
          </a:p>
        </p:txBody>
      </p:sp>
      <p:sp>
        <p:nvSpPr>
          <p:cNvPr id="28676" name="Rectangle 4"/>
          <p:cNvSpPr>
            <a:spLocks noChangeArrowheads="1"/>
          </p:cNvSpPr>
          <p:nvPr/>
        </p:nvSpPr>
        <p:spPr bwMode="auto">
          <a:xfrm>
            <a:off x="0" y="1219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28674"/>
                                        </p:tgtEl>
                                      </p:cBhvr>
                                    </p:animEffect>
                                    <p:set>
                                      <p:cBhvr>
                                        <p:cTn id="12" dur="1" fill="hold">
                                          <p:stCondLst>
                                            <p:cond delay="499"/>
                                          </p:stCondLst>
                                        </p:cTn>
                                        <p:tgtEl>
                                          <p:spTgt spid="28674"/>
                                        </p:tgtEl>
                                        <p:attrNameLst>
                                          <p:attrName>style.visibility</p:attrName>
                                        </p:attrNameLst>
                                      </p:cBhvr>
                                      <p:to>
                                        <p:strVal val="hidden"/>
                                      </p:to>
                                    </p:se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8676"/>
                                        </p:tgtEl>
                                        <p:attrNameLst>
                                          <p:attrName>style.visibility</p:attrName>
                                        </p:attrNameLst>
                                      </p:cBhvr>
                                      <p:to>
                                        <p:strVal val="visible"/>
                                      </p:to>
                                    </p:set>
                                    <p:animEffect transition="in" filter="fade">
                                      <p:cBhvr>
                                        <p:cTn id="15"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4" grpId="1"/>
      <p:bldP spid="286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WordArt 6"/>
          <p:cNvSpPr>
            <a:spLocks noChangeArrowheads="1" noChangeShapeType="1" noTextEdit="1"/>
          </p:cNvSpPr>
          <p:nvPr/>
        </p:nvSpPr>
        <p:spPr bwMode="auto">
          <a:xfrm>
            <a:off x="4953000" y="5029200"/>
            <a:ext cx="3886200" cy="16002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effectLst>
                  <a:outerShdw blurRad="38100" dist="38100" dir="2700000" algn="tl" rotWithShape="0">
                    <a:srgbClr val="000000">
                      <a:alpha val="43137"/>
                    </a:srgbClr>
                  </a:outerShdw>
                </a:effectLst>
                <a:latin typeface="+mj-lt"/>
                <a:ea typeface="+mj-lt"/>
                <a:cs typeface="+mj-lt"/>
              </a:rPr>
              <a:t>Civil </a:t>
            </a:r>
          </a:p>
          <a:p>
            <a:r>
              <a:rPr lang="en-US" sz="3600" kern="10">
                <a:ln w="9525">
                  <a:solidFill>
                    <a:srgbClr val="000000"/>
                  </a:solidFill>
                  <a:round/>
                  <a:headEnd/>
                  <a:tailEnd/>
                </a:ln>
                <a:solidFill>
                  <a:srgbClr val="FFFFFF"/>
                </a:solidFill>
                <a:effectLst>
                  <a:outerShdw blurRad="38100" dist="38100" dir="2700000" algn="tl" rotWithShape="0">
                    <a:srgbClr val="000000">
                      <a:alpha val="43137"/>
                    </a:srgbClr>
                  </a:outerShdw>
                </a:effectLst>
                <a:latin typeface="+mj-lt"/>
                <a:ea typeface="+mj-lt"/>
                <a:cs typeface="+mj-lt"/>
              </a:rPr>
              <a:t>Engineering</a:t>
            </a:r>
          </a:p>
        </p:txBody>
      </p:sp>
      <p:sp>
        <p:nvSpPr>
          <p:cNvPr id="204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AEDE6B-42FA-4056-BDA4-42914AEA638B}" type="slidenum">
              <a:rPr lang="en-US" altLang="en-US" sz="1400"/>
              <a:pPr>
                <a:spcBef>
                  <a:spcPct val="0"/>
                </a:spcBef>
                <a:buFontTx/>
                <a:buNone/>
              </a:pPr>
              <a:t>14</a:t>
            </a:fld>
            <a:endParaRPr lang="en-US" altLang="en-US" sz="14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solidFill>
                  <a:schemeClr val="tx1"/>
                </a:solidFill>
              </a:rPr>
              <a:t>Civil Engineering</a:t>
            </a:r>
          </a:p>
        </p:txBody>
      </p:sp>
      <p:sp>
        <p:nvSpPr>
          <p:cNvPr id="21507" name="Rectangle 3"/>
          <p:cNvSpPr>
            <a:spLocks noGrp="1" noChangeArrowheads="1"/>
          </p:cNvSpPr>
          <p:nvPr>
            <p:ph idx="1"/>
          </p:nvPr>
        </p:nvSpPr>
        <p:spPr/>
        <p:txBody>
          <a:bodyPr/>
          <a:lstStyle/>
          <a:p>
            <a:pPr eaLnBrk="1" hangingPunct="1"/>
            <a:r>
              <a:rPr lang="en-US" altLang="en-US" smtClean="0"/>
              <a:t>Civil engineers meet societies need for infrastructure and water systems.  </a:t>
            </a:r>
          </a:p>
          <a:p>
            <a:pPr eaLnBrk="1" hangingPunct="1">
              <a:buFontTx/>
              <a:buNone/>
            </a:pPr>
            <a:endParaRPr lang="en-US" altLang="en-US" smtClean="0"/>
          </a:p>
          <a:p>
            <a:pPr eaLnBrk="1" hangingPunct="1"/>
            <a:r>
              <a:rPr lang="en-US" altLang="en-US" smtClean="0"/>
              <a:t>Civil Engineering is the most diverse discipline because of the wide range of subcategories:</a:t>
            </a:r>
          </a:p>
          <a:p>
            <a:pPr eaLnBrk="1" hangingPunct="1">
              <a:buFontTx/>
              <a:buNone/>
            </a:pPr>
            <a:endParaRPr lang="en-US" altLang="en-US" smtClean="0"/>
          </a:p>
          <a:p>
            <a:pPr eaLnBrk="1" hangingPunct="1"/>
            <a:endParaRPr lang="en-US" altLang="en-US" smtClean="0"/>
          </a:p>
          <a:p>
            <a:pPr eaLnBrk="1" hangingPunct="1">
              <a:buFontTx/>
              <a:buNone/>
            </a:pPr>
            <a:endParaRPr lang="en-US" altLang="en-US" smtClean="0"/>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70487E-3831-4E83-A508-AED325A179E5}" type="slidenum">
              <a:rPr lang="en-US" altLang="en-US" sz="1400"/>
              <a:pPr>
                <a:spcBef>
                  <a:spcPct val="0"/>
                </a:spcBef>
                <a:buFontTx/>
                <a:buNone/>
              </a:pPr>
              <a:t>15</a:t>
            </a:fld>
            <a:endParaRPr lang="en-US" altLang="en-US" sz="14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solidFill>
                  <a:schemeClr val="tx1"/>
                </a:solidFill>
              </a:rPr>
              <a:t>Civil Engineering</a:t>
            </a:r>
          </a:p>
        </p:txBody>
      </p:sp>
      <p:sp>
        <p:nvSpPr>
          <p:cNvPr id="22531" name="Rectangle 3"/>
          <p:cNvSpPr>
            <a:spLocks noGrp="1" noChangeArrowheads="1"/>
          </p:cNvSpPr>
          <p:nvPr>
            <p:ph idx="1"/>
          </p:nvPr>
        </p:nvSpPr>
        <p:spPr/>
        <p:txBody>
          <a:bodyPr/>
          <a:lstStyle/>
          <a:p>
            <a:pPr eaLnBrk="1" hangingPunct="1"/>
            <a:r>
              <a:rPr lang="en-US" altLang="en-US" sz="2800" smtClean="0"/>
              <a:t>A civil engineer might be asked to:</a:t>
            </a:r>
          </a:p>
          <a:p>
            <a:pPr lvl="1" eaLnBrk="1" hangingPunct="1"/>
            <a:r>
              <a:rPr lang="en-US" altLang="en-US" sz="2400" smtClean="0"/>
              <a:t>Design a bridge</a:t>
            </a:r>
          </a:p>
          <a:p>
            <a:pPr lvl="1" eaLnBrk="1" hangingPunct="1"/>
            <a:r>
              <a:rPr lang="en-US" altLang="en-US" sz="2400" smtClean="0"/>
              <a:t>Build a dam</a:t>
            </a:r>
          </a:p>
          <a:p>
            <a:pPr lvl="1" eaLnBrk="1" hangingPunct="1"/>
            <a:r>
              <a:rPr lang="en-US" altLang="en-US" sz="2400" smtClean="0"/>
              <a:t>Determine the safest speed of a road</a:t>
            </a:r>
          </a:p>
          <a:p>
            <a:pPr lvl="1" eaLnBrk="1" hangingPunct="1"/>
            <a:r>
              <a:rPr lang="en-US" altLang="en-US" sz="2400" smtClean="0"/>
              <a:t>Analyze data on the soil for a foundation</a:t>
            </a:r>
          </a:p>
          <a:p>
            <a:pPr lvl="1" eaLnBrk="1" hangingPunct="1"/>
            <a:r>
              <a:rPr lang="en-US" altLang="en-US" sz="2400" smtClean="0"/>
              <a:t>Interpret numbers to forecast future traffic problems</a:t>
            </a:r>
          </a:p>
          <a:p>
            <a:pPr lvl="1" eaLnBrk="1" hangingPunct="1"/>
            <a:endParaRPr lang="en-US" altLang="en-US" sz="2400" smtClean="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CEB19E-D67C-49CB-9B2F-23B7A774D579}" type="slidenum">
              <a:rPr lang="en-US" altLang="en-US" sz="1400"/>
              <a:pPr>
                <a:spcBef>
                  <a:spcPct val="0"/>
                </a:spcBef>
                <a:buFontTx/>
                <a:buNone/>
              </a:pPr>
              <a:t>16</a:t>
            </a:fld>
            <a:endParaRPr lang="en-US" altLang="en-US" sz="14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Civil Engineering</a:t>
            </a:r>
          </a:p>
        </p:txBody>
      </p:sp>
      <p:sp>
        <p:nvSpPr>
          <p:cNvPr id="23555" name="Rectangle 3"/>
          <p:cNvSpPr>
            <a:spLocks noGrp="1" noChangeArrowheads="1"/>
          </p:cNvSpPr>
          <p:nvPr>
            <p:ph type="body" idx="1"/>
          </p:nvPr>
        </p:nvSpPr>
        <p:spPr>
          <a:xfrm>
            <a:off x="457200" y="1371600"/>
            <a:ext cx="8229600" cy="4525963"/>
          </a:xfrm>
        </p:spPr>
        <p:txBody>
          <a:bodyPr/>
          <a:lstStyle/>
          <a:p>
            <a:pPr eaLnBrk="1" hangingPunct="1"/>
            <a:r>
              <a:rPr lang="en-US" altLang="en-US" sz="2800" smtClean="0"/>
              <a:t>Subcategories:</a:t>
            </a:r>
          </a:p>
          <a:p>
            <a:pPr lvl="1" eaLnBrk="1" hangingPunct="1"/>
            <a:r>
              <a:rPr lang="en-US" altLang="en-US" sz="2400" smtClean="0"/>
              <a:t>Structures</a:t>
            </a:r>
          </a:p>
          <a:p>
            <a:pPr lvl="1" eaLnBrk="1" hangingPunct="1"/>
            <a:r>
              <a:rPr lang="en-US" altLang="en-US" sz="2400" smtClean="0"/>
              <a:t>Geotechnical</a:t>
            </a:r>
          </a:p>
          <a:p>
            <a:pPr lvl="1" eaLnBrk="1" hangingPunct="1"/>
            <a:r>
              <a:rPr lang="en-US" altLang="en-US" sz="2400" smtClean="0"/>
              <a:t>Transportation</a:t>
            </a:r>
          </a:p>
          <a:p>
            <a:pPr lvl="1" eaLnBrk="1" hangingPunct="1"/>
            <a:r>
              <a:rPr lang="en-US" altLang="en-US" sz="2400" smtClean="0"/>
              <a:t>Water Resources</a:t>
            </a:r>
          </a:p>
          <a:p>
            <a:pPr lvl="1" eaLnBrk="1" hangingPunct="1"/>
            <a:r>
              <a:rPr lang="en-US" altLang="en-US" sz="2400" smtClean="0"/>
              <a:t>Surveying</a:t>
            </a:r>
          </a:p>
          <a:p>
            <a:pPr lvl="1" eaLnBrk="1" hangingPunct="1"/>
            <a:r>
              <a:rPr lang="en-US" altLang="en-US" sz="2400" smtClean="0"/>
              <a:t>Environment</a:t>
            </a:r>
          </a:p>
          <a:p>
            <a:pPr lvl="2" eaLnBrk="1" hangingPunct="1">
              <a:buFontTx/>
              <a:buNone/>
            </a:pPr>
            <a:endParaRPr lang="en-US" altLang="en-US" smtClean="0"/>
          </a:p>
          <a:p>
            <a:pPr lvl="2" eaLnBrk="1" hangingPunct="1"/>
            <a:endParaRPr lang="en-US" altLang="en-US" smtClean="0"/>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BAA20C-8A6B-4512-A0BD-B44E2A3BFF42}" type="slidenum">
              <a:rPr lang="en-US" altLang="en-US" sz="1400"/>
              <a:pPr>
                <a:spcBef>
                  <a:spcPct val="0"/>
                </a:spcBef>
                <a:buFontTx/>
                <a:buNone/>
              </a:pPr>
              <a:t>17</a:t>
            </a:fld>
            <a:endParaRPr lang="en-US" altLang="en-US" sz="14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229600" cy="1143000"/>
          </a:xfrm>
        </p:spPr>
        <p:txBody>
          <a:bodyPr/>
          <a:lstStyle/>
          <a:p>
            <a:pPr eaLnBrk="1" hangingPunct="1"/>
            <a:r>
              <a:rPr lang="en-US" altLang="en-US" smtClean="0">
                <a:solidFill>
                  <a:schemeClr val="tx1"/>
                </a:solidFill>
              </a:rPr>
              <a:t>Civil Engineering: Structures</a:t>
            </a:r>
          </a:p>
        </p:txBody>
      </p:sp>
      <p:sp>
        <p:nvSpPr>
          <p:cNvPr id="25603" name="Rectangle 3"/>
          <p:cNvSpPr>
            <a:spLocks noGrp="1" noChangeArrowheads="1"/>
          </p:cNvSpPr>
          <p:nvPr>
            <p:ph sz="half" idx="1"/>
          </p:nvPr>
        </p:nvSpPr>
        <p:spPr>
          <a:xfrm>
            <a:off x="457200" y="5105400"/>
            <a:ext cx="8229600" cy="1524000"/>
          </a:xfrm>
        </p:spPr>
        <p:txBody>
          <a:bodyPr/>
          <a:lstStyle/>
          <a:p>
            <a:pPr eaLnBrk="1" hangingPunct="1"/>
            <a:r>
              <a:rPr lang="en-US" altLang="en-US" smtClean="0"/>
              <a:t>Design and construction of adequate buildings, bridges, skyscrapers.  </a:t>
            </a:r>
          </a:p>
          <a:p>
            <a:pPr eaLnBrk="1" hangingPunct="1"/>
            <a:endParaRPr lang="en-US" altLang="en-US"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E5E9CA-8A24-4EC2-BC01-393E9E60D3B5}" type="slidenum">
              <a:rPr lang="en-US" altLang="en-US" sz="1400"/>
              <a:pPr>
                <a:spcBef>
                  <a:spcPct val="0"/>
                </a:spcBef>
                <a:buFontTx/>
                <a:buNone/>
              </a:pPr>
              <a:t>18</a:t>
            </a:fld>
            <a:endParaRPr lang="en-US" altLang="en-US" sz="1400"/>
          </a:p>
        </p:txBody>
      </p:sp>
      <p:pic>
        <p:nvPicPr>
          <p:cNvPr id="25605" name="Picture 5" descr="http://www.grandtravelplans.com/wp-content/uploads/2013/01/Dubai-Abu-Dhabi.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66800" y="990600"/>
            <a:ext cx="6934200" cy="3900488"/>
          </a:xfr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solidFill>
                  <a:schemeClr val="tx1"/>
                </a:solidFill>
              </a:rPr>
              <a:t>Civil Engineering: Structures</a:t>
            </a:r>
            <a:endParaRPr lang="en-US" altLang="en-US" smtClean="0"/>
          </a:p>
        </p:txBody>
      </p:sp>
      <p:sp>
        <p:nvSpPr>
          <p:cNvPr id="27651" name="Content Placeholder 2"/>
          <p:cNvSpPr>
            <a:spLocks noGrp="1"/>
          </p:cNvSpPr>
          <p:nvPr>
            <p:ph sz="half" idx="1"/>
          </p:nvPr>
        </p:nvSpPr>
        <p:spPr>
          <a:xfrm>
            <a:off x="304800" y="4572000"/>
            <a:ext cx="8686800" cy="1630363"/>
          </a:xfrm>
        </p:spPr>
        <p:txBody>
          <a:bodyPr/>
          <a:lstStyle/>
          <a:p>
            <a:r>
              <a:rPr lang="en-US" altLang="en-US" smtClean="0"/>
              <a:t>Involves determining the strength of materials being used and amount weight that is to be expected.</a:t>
            </a:r>
          </a:p>
          <a:p>
            <a:r>
              <a:rPr lang="en-US" altLang="en-US" smtClean="0"/>
              <a:t>Is this structure still safe for use?</a:t>
            </a:r>
          </a:p>
        </p:txBody>
      </p:sp>
      <p:pic>
        <p:nvPicPr>
          <p:cNvPr id="27652" name="Content Placeholder 5" descr="overpass.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r="1888" b="6175"/>
          <a:stretch>
            <a:fillRect/>
          </a:stretch>
        </p:blipFill>
        <p:spPr>
          <a:xfrm>
            <a:off x="2438400" y="1295400"/>
            <a:ext cx="4572000" cy="3165475"/>
          </a:xfrm>
        </p:spPr>
      </p:pic>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CE71D1-7C36-48DB-A726-2134075CCE7A}" type="slidenum">
              <a:rPr lang="en-US" altLang="en-US" sz="1400"/>
              <a:pPr>
                <a:spcBef>
                  <a:spcPct val="0"/>
                </a:spcBef>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Requirements</a:t>
            </a:r>
          </a:p>
        </p:txBody>
      </p:sp>
      <p:sp>
        <p:nvSpPr>
          <p:cNvPr id="6147" name="Content Placeholder 2"/>
          <p:cNvSpPr>
            <a:spLocks noGrp="1"/>
          </p:cNvSpPr>
          <p:nvPr>
            <p:ph idx="1"/>
          </p:nvPr>
        </p:nvSpPr>
        <p:spPr/>
        <p:txBody>
          <a:bodyPr/>
          <a:lstStyle/>
          <a:p>
            <a:pPr eaLnBrk="1" hangingPunct="1">
              <a:buFont typeface="Arial" panose="020B0604020202020204" pitchFamily="34" charset="0"/>
              <a:buAutoNum type="arabicPeriod"/>
            </a:pPr>
            <a:r>
              <a:rPr lang="en-US" altLang="en-US" sz="2000" smtClean="0"/>
              <a:t>Select a manufactured item in your home (such as a toy or an appliance) and, under adult supervision and with the approval of your counselor, investigate how and why it works as it does. Find out what sort of engineering activities were needed to create it. Discuss with your counselor what you learned and how you got the information. </a:t>
            </a:r>
          </a:p>
          <a:p>
            <a:pPr eaLnBrk="1" hangingPunct="1">
              <a:buFont typeface="Arial" panose="020B0604020202020204" pitchFamily="34" charset="0"/>
              <a:buAutoNum type="arabicPeriod"/>
            </a:pPr>
            <a:r>
              <a:rPr lang="en-US" altLang="en-US" sz="2000" smtClean="0"/>
              <a:t>Select an engineering achievement that has had a major impact on society. Using resources such as the Internet (with your parent's permission), books, and magazines, find out about the engineers who made this engineering feat possible, the special obstacles they had to overcome, and how this achievement has influenced the world today. Tell your counselor what you learned. </a:t>
            </a:r>
          </a:p>
          <a:p>
            <a:pPr eaLnBrk="1" hangingPunct="1">
              <a:buFont typeface="Arial" panose="020B0604020202020204" pitchFamily="34" charset="0"/>
              <a:buAutoNum type="arabicPeriod"/>
            </a:pPr>
            <a:r>
              <a:rPr lang="en-US" altLang="en-US" sz="2000" smtClean="0"/>
              <a:t>Explain the work of six types of engineers. Pick two of the six and explain how their work is related. </a:t>
            </a:r>
          </a:p>
          <a:p>
            <a:pPr eaLnBrk="1" hangingPunct="1">
              <a:buFont typeface="Arial" panose="020B0604020202020204" pitchFamily="34" charset="0"/>
              <a:buChar char="•"/>
            </a:pPr>
            <a:endParaRPr lang="en-US" altLang="en-US" smtClean="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9A49F8-C1A1-483B-A7DF-BA122F81FDB8}" type="slidenum">
              <a:rPr lang="en-US" altLang="en-US" sz="1400"/>
              <a:pPr>
                <a:spcBef>
                  <a:spcPct val="0"/>
                </a:spcBef>
                <a:buFontTx/>
                <a:buNone/>
              </a:pPr>
              <a:t>2</a:t>
            </a:fld>
            <a:endParaRPr lang="en-US" altLang="en-US" sz="1400"/>
          </a:p>
        </p:txBody>
      </p:sp>
      <p:pic>
        <p:nvPicPr>
          <p:cNvPr id="5" name="Picture 4" descr="mb04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73025"/>
            <a:ext cx="1268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3600" smtClean="0"/>
              <a:t>Civil Engineering: Geotechnical</a:t>
            </a:r>
          </a:p>
        </p:txBody>
      </p:sp>
      <p:sp>
        <p:nvSpPr>
          <p:cNvPr id="28675" name="Rectangle 3"/>
          <p:cNvSpPr>
            <a:spLocks noGrp="1" noChangeArrowheads="1"/>
          </p:cNvSpPr>
          <p:nvPr>
            <p:ph sz="half" idx="1"/>
          </p:nvPr>
        </p:nvSpPr>
        <p:spPr/>
        <p:txBody>
          <a:bodyPr/>
          <a:lstStyle/>
          <a:p>
            <a:pPr eaLnBrk="1" hangingPunct="1"/>
            <a:r>
              <a:rPr lang="en-US" altLang="en-US" smtClean="0"/>
              <a:t>Study of soils, or dirt</a:t>
            </a:r>
          </a:p>
          <a:p>
            <a:pPr eaLnBrk="1" hangingPunct="1"/>
            <a:r>
              <a:rPr lang="en-US" altLang="en-US" smtClean="0"/>
              <a:t>Applications: building foundations, underground facilities, tunnels, levees </a:t>
            </a:r>
          </a:p>
          <a:p>
            <a:pPr eaLnBrk="1" hangingPunct="1"/>
            <a:r>
              <a:rPr lang="en-US" altLang="en-US" smtClean="0"/>
              <a:t>Significant because everything built rests on soil.</a:t>
            </a:r>
          </a:p>
          <a:p>
            <a:pPr eaLnBrk="1" hangingPunct="1"/>
            <a:endParaRPr lang="en-US" altLang="en-US" smtClean="0"/>
          </a:p>
          <a:p>
            <a:pPr eaLnBrk="1" hangingPunct="1">
              <a:buFontTx/>
              <a:buNone/>
            </a:pPr>
            <a:endParaRPr lang="en-US" altLang="en-US" b="1" smtClean="0"/>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319AD3-B29A-4B4B-A90D-0912D8D9483C}" type="slidenum">
              <a:rPr lang="en-US" altLang="en-US" sz="1400"/>
              <a:pPr>
                <a:spcBef>
                  <a:spcPct val="0"/>
                </a:spcBef>
                <a:buFontTx/>
                <a:buNone/>
              </a:pPr>
              <a:t>20</a:t>
            </a:fld>
            <a:endParaRPr lang="en-US" altLang="en-US" sz="1400"/>
          </a:p>
        </p:txBody>
      </p:sp>
      <p:pic>
        <p:nvPicPr>
          <p:cNvPr id="28677" name="Picture 5" descr="http://web.mst.edu/%7Erogersda/levees/Marchland%20Levee%20failure%20Donaldsonville-LA-Aug23-198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752600"/>
            <a:ext cx="4038600" cy="2876550"/>
          </a:xfr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4000" smtClean="0">
                <a:solidFill>
                  <a:schemeClr val="tx1"/>
                </a:solidFill>
              </a:rPr>
              <a:t>Civil Engineering: Transportation</a:t>
            </a:r>
          </a:p>
        </p:txBody>
      </p:sp>
      <p:pic>
        <p:nvPicPr>
          <p:cNvPr id="11" name="Picture 8" descr="Map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2398713"/>
            <a:ext cx="4038600" cy="2928937"/>
          </a:xfrm>
          <a:noFill/>
        </p:spPr>
      </p:pic>
      <p:sp>
        <p:nvSpPr>
          <p:cNvPr id="30724" name="Content Placeholder 11"/>
          <p:cNvSpPr>
            <a:spLocks noGrp="1"/>
          </p:cNvSpPr>
          <p:nvPr>
            <p:ph sz="half" idx="2"/>
          </p:nvPr>
        </p:nvSpPr>
        <p:spPr/>
        <p:txBody>
          <a:bodyPr/>
          <a:lstStyle/>
          <a:p>
            <a:r>
              <a:rPr lang="en-US" altLang="en-US" smtClean="0"/>
              <a:t>Safe movement of people and cargo</a:t>
            </a:r>
          </a:p>
          <a:p>
            <a:endParaRPr lang="en-US" altLang="en-US" smtClean="0"/>
          </a:p>
          <a:p>
            <a:r>
              <a:rPr lang="en-US" altLang="en-US" smtClean="0"/>
              <a:t>Includes roads, railway, airports, subway.</a:t>
            </a:r>
          </a:p>
          <a:p>
            <a:endParaRPr lang="en-US" altLang="en-US" smtClean="0"/>
          </a:p>
        </p:txBody>
      </p:sp>
      <p:sp>
        <p:nvSpPr>
          <p:cNvPr id="3072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7A97C7-66D6-4DBD-B534-AECC24E5931F}" type="slidenum">
              <a:rPr lang="en-US" altLang="en-US" sz="1400"/>
              <a:pPr>
                <a:spcBef>
                  <a:spcPct val="0"/>
                </a:spcBef>
                <a:buFontTx/>
                <a:buNone/>
              </a:pPr>
              <a:t>21</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xit" presetSubtype="0" fill="hold" nodeType="clickEffect">
                                  <p:stCondLst>
                                    <p:cond delay="0"/>
                                  </p:stCondLst>
                                  <p:childTnLst>
                                    <p:animEffect transition="out" filter="fade">
                                      <p:cBhvr>
                                        <p:cTn id="10" dur="1000"/>
                                        <p:tgtEl>
                                          <p:spTgt spid="11"/>
                                        </p:tgtEl>
                                      </p:cBhvr>
                                    </p:animEffect>
                                    <p:anim calcmode="lin" valueType="num">
                                      <p:cBhvr>
                                        <p:cTn id="11" dur="1000"/>
                                        <p:tgtEl>
                                          <p:spTgt spid="11"/>
                                        </p:tgtEl>
                                        <p:attrNameLst>
                                          <p:attrName>ppt_x</p:attrName>
                                        </p:attrNameLst>
                                      </p:cBhvr>
                                      <p:tavLst>
                                        <p:tav tm="0">
                                          <p:val>
                                            <p:strVal val="ppt_x"/>
                                          </p:val>
                                        </p:tav>
                                        <p:tav tm="100000">
                                          <p:val>
                                            <p:strVal val="ppt_x"/>
                                          </p:val>
                                        </p:tav>
                                      </p:tavLst>
                                    </p:anim>
                                    <p:anim calcmode="lin" valueType="num">
                                      <p:cBhvr>
                                        <p:cTn id="12" dur="1000"/>
                                        <p:tgtEl>
                                          <p:spTgt spid="11"/>
                                        </p:tgtEl>
                                        <p:attrNameLst>
                                          <p:attrName>ppt_y</p:attrName>
                                        </p:attrNameLst>
                                      </p:cBhvr>
                                      <p:tavLst>
                                        <p:tav tm="0">
                                          <p:val>
                                            <p:strVal val="ppt_y"/>
                                          </p:val>
                                        </p:tav>
                                        <p:tav tm="100000">
                                          <p:val>
                                            <p:strVal val="ppt_y-.1"/>
                                          </p:val>
                                        </p:tav>
                                      </p:tavLst>
                                    </p:anim>
                                    <p:set>
                                      <p:cBhvr>
                                        <p:cTn id="13"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en-US" altLang="en-US" b="1" smtClean="0"/>
              <a:t>Civil Engineering: Surveying</a:t>
            </a:r>
          </a:p>
        </p:txBody>
      </p:sp>
      <p:sp>
        <p:nvSpPr>
          <p:cNvPr id="31747" name="Rectangle 3"/>
          <p:cNvSpPr>
            <a:spLocks noGrp="1" noRot="1" noChangeArrowheads="1"/>
          </p:cNvSpPr>
          <p:nvPr>
            <p:ph sz="half" idx="1"/>
          </p:nvPr>
        </p:nvSpPr>
        <p:spPr/>
        <p:txBody>
          <a:bodyPr/>
          <a:lstStyle/>
          <a:p>
            <a:pPr eaLnBrk="1" hangingPunct="1"/>
            <a:r>
              <a:rPr lang="en-US" altLang="en-US" smtClean="0"/>
              <a:t>Establish boundary lines and borders.</a:t>
            </a:r>
          </a:p>
          <a:p>
            <a:pPr eaLnBrk="1" hangingPunct="1"/>
            <a:r>
              <a:rPr lang="en-US" altLang="en-US" smtClean="0"/>
              <a:t>Determines elevations.</a:t>
            </a:r>
          </a:p>
          <a:p>
            <a:pPr eaLnBrk="1" hangingPunct="1"/>
            <a:r>
              <a:rPr lang="en-US" altLang="en-US" smtClean="0"/>
              <a:t>Draw topographic maps</a:t>
            </a:r>
          </a:p>
          <a:p>
            <a:pPr eaLnBrk="1" hangingPunct="1"/>
            <a:r>
              <a:rPr lang="en-US" altLang="en-US" smtClean="0"/>
              <a:t>Before construction of a building or road, a survey must be done to mark the building location</a:t>
            </a:r>
          </a:p>
        </p:txBody>
      </p:sp>
      <p:pic>
        <p:nvPicPr>
          <p:cNvPr id="31748" name="Content Placeholder 5" descr="http://www.degreequery.com/wp-content/uploads/2014/09/surve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600200"/>
            <a:ext cx="4446588" cy="2895600"/>
          </a:xfrm>
          <a:noFill/>
        </p:spPr>
      </p:pic>
      <p:sp>
        <p:nvSpPr>
          <p:cNvPr id="317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4A5775-DBC4-43F8-BD02-67F155A2A731}" type="slidenum">
              <a:rPr lang="en-US" altLang="en-US" sz="1400"/>
              <a:pPr>
                <a:spcBef>
                  <a:spcPct val="0"/>
                </a:spcBef>
                <a:buFontTx/>
                <a:buNone/>
              </a:pPr>
              <a:t>22</a:t>
            </a:fld>
            <a:endParaRPr lang="en-US" alt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4000" smtClean="0">
                <a:solidFill>
                  <a:schemeClr val="tx1"/>
                </a:solidFill>
              </a:rPr>
              <a:t>Civil Engineering: Water Resources</a:t>
            </a:r>
          </a:p>
        </p:txBody>
      </p:sp>
      <p:sp>
        <p:nvSpPr>
          <p:cNvPr id="33795" name="Rectangle 3"/>
          <p:cNvSpPr>
            <a:spLocks noGrp="1" noChangeArrowheads="1"/>
          </p:cNvSpPr>
          <p:nvPr>
            <p:ph sz="half" idx="1"/>
          </p:nvPr>
        </p:nvSpPr>
        <p:spPr>
          <a:xfrm>
            <a:off x="457200" y="4876800"/>
            <a:ext cx="8229600" cy="1600200"/>
          </a:xfrm>
        </p:spPr>
        <p:txBody>
          <a:bodyPr/>
          <a:lstStyle/>
          <a:p>
            <a:pPr eaLnBrk="1" hangingPunct="1"/>
            <a:r>
              <a:rPr lang="en-US" altLang="en-US" smtClean="0"/>
              <a:t>Control and use of water: flood, irrigation, hydroelectric power, groundwater. </a:t>
            </a:r>
          </a:p>
          <a:p>
            <a:pPr eaLnBrk="1" hangingPunct="1"/>
            <a:r>
              <a:rPr lang="en-US" altLang="en-US" smtClean="0"/>
              <a:t>Applied to the construction of sewers or ditches.</a:t>
            </a:r>
          </a:p>
          <a:p>
            <a:pPr eaLnBrk="1" hangingPunct="1"/>
            <a:endParaRPr lang="en-US" altLang="en-US" smtClean="0"/>
          </a:p>
        </p:txBody>
      </p:sp>
      <p:pic>
        <p:nvPicPr>
          <p:cNvPr id="33796" name="Content Placeholder 5" descr="http://www.ce.utexas.edu/ewre/images/research/fou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1295400"/>
            <a:ext cx="6019800" cy="3429000"/>
          </a:xfrm>
          <a:noFill/>
        </p:spPr>
      </p:pic>
      <p:sp>
        <p:nvSpPr>
          <p:cNvPr id="3379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DFA67B-8069-4497-AA1F-37B7D814888A}" type="slidenum">
              <a:rPr lang="en-US" altLang="en-US" sz="1400"/>
              <a:pPr>
                <a:spcBef>
                  <a:spcPct val="0"/>
                </a:spcBef>
                <a:buFontTx/>
                <a:buNone/>
              </a:pPr>
              <a:t>23</a:t>
            </a:fld>
            <a:endParaRPr lang="en-US" altLang="en-US" sz="14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solidFill>
                  <a:schemeClr val="tx1"/>
                </a:solidFill>
              </a:rPr>
              <a:t>Environmental Engineering</a:t>
            </a:r>
          </a:p>
        </p:txBody>
      </p:sp>
      <p:sp>
        <p:nvSpPr>
          <p:cNvPr id="34819" name="Rectangle 3"/>
          <p:cNvSpPr>
            <a:spLocks noGrp="1" noChangeArrowheads="1"/>
          </p:cNvSpPr>
          <p:nvPr>
            <p:ph sz="half" idx="1"/>
          </p:nvPr>
        </p:nvSpPr>
        <p:spPr>
          <a:xfrm>
            <a:off x="457200" y="4419600"/>
            <a:ext cx="8305800" cy="1706563"/>
          </a:xfrm>
        </p:spPr>
        <p:txBody>
          <a:bodyPr/>
          <a:lstStyle/>
          <a:p>
            <a:pPr eaLnBrk="1" hangingPunct="1"/>
            <a:r>
              <a:rPr lang="en-US" altLang="en-US" smtClean="0"/>
              <a:t>Environmental engineering is the protection and restoration of the environment.  </a:t>
            </a:r>
          </a:p>
          <a:p>
            <a:pPr eaLnBrk="1" hangingPunct="1"/>
            <a:r>
              <a:rPr lang="en-US" altLang="en-US" smtClean="0"/>
              <a:t>Environmental engineers have an expertise in water/air quality, water and wastewater treatment.</a:t>
            </a:r>
          </a:p>
          <a:p>
            <a:pPr eaLnBrk="1" hangingPunct="1">
              <a:buFontTx/>
              <a:buNone/>
            </a:pPr>
            <a:endParaRPr lang="en-US" altLang="en-US" b="1" smtClean="0">
              <a:solidFill>
                <a:schemeClr val="bg1"/>
              </a:solidFill>
            </a:endParaRPr>
          </a:p>
        </p:txBody>
      </p:sp>
      <p:pic>
        <p:nvPicPr>
          <p:cNvPr id="34820" name="Picture 7" descr="http://www.himalayanllc.com/images/enviromental-lar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90800" y="1295400"/>
            <a:ext cx="4038600" cy="3028950"/>
          </a:xfrm>
          <a:noFill/>
        </p:spPr>
      </p:pic>
      <p:sp>
        <p:nvSpPr>
          <p:cNvPr id="34821"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D0E972-F99C-454D-8DE0-A2C616DF52CB}" type="slidenum">
              <a:rPr lang="en-US" altLang="en-US" sz="1400"/>
              <a:pPr>
                <a:spcBef>
                  <a:spcPct val="0"/>
                </a:spcBef>
                <a:buFontTx/>
                <a:buNone/>
              </a:pPr>
              <a:t>24</a:t>
            </a:fld>
            <a:endParaRPr lang="en-US" altLang="en-US" sz="14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solidFill>
                  <a:schemeClr val="tx1"/>
                </a:solidFill>
              </a:rPr>
              <a:t>Environmental Engineering</a:t>
            </a:r>
          </a:p>
        </p:txBody>
      </p:sp>
      <p:sp>
        <p:nvSpPr>
          <p:cNvPr id="36867" name="Rectangle 3"/>
          <p:cNvSpPr>
            <a:spLocks noGrp="1" noChangeArrowheads="1"/>
          </p:cNvSpPr>
          <p:nvPr>
            <p:ph sz="half" idx="1"/>
          </p:nvPr>
        </p:nvSpPr>
        <p:spPr>
          <a:xfrm>
            <a:off x="457200" y="3733800"/>
            <a:ext cx="8305800" cy="2849563"/>
          </a:xfrm>
        </p:spPr>
        <p:txBody>
          <a:bodyPr/>
          <a:lstStyle/>
          <a:p>
            <a:pPr eaLnBrk="1" hangingPunct="1">
              <a:buFontTx/>
              <a:buNone/>
            </a:pPr>
            <a:r>
              <a:rPr lang="en-US" altLang="en-US" smtClean="0"/>
              <a:t>An environmental engineer might be asked to:</a:t>
            </a:r>
          </a:p>
          <a:p>
            <a:pPr eaLnBrk="1" hangingPunct="1"/>
            <a:r>
              <a:rPr lang="en-US" altLang="en-US" smtClean="0"/>
              <a:t>Design a wastewater treatment facility</a:t>
            </a:r>
          </a:p>
          <a:p>
            <a:pPr eaLnBrk="1" hangingPunct="1"/>
            <a:r>
              <a:rPr lang="en-US" altLang="en-US" smtClean="0"/>
              <a:t>Determine how to dispose of toxic chemicals</a:t>
            </a:r>
          </a:p>
          <a:p>
            <a:pPr eaLnBrk="1" hangingPunct="1"/>
            <a:r>
              <a:rPr lang="en-US" altLang="en-US" smtClean="0"/>
              <a:t>Use computer models to figure out how much pollution a city will create</a:t>
            </a:r>
          </a:p>
          <a:p>
            <a:pPr eaLnBrk="1" hangingPunct="1"/>
            <a:endParaRPr lang="en-US" altLang="en-US" b="1" smtClean="0">
              <a:solidFill>
                <a:schemeClr val="bg1"/>
              </a:solidFill>
            </a:endParaRPr>
          </a:p>
        </p:txBody>
      </p:sp>
      <p:pic>
        <p:nvPicPr>
          <p:cNvPr id="36868" name="Content Placeholder 5" descr="http://www.civil.engineering.utoronto.ca/Assets/Civil+Engineering+Digital+Assets/research/environmental/Water+Treatment+Plan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1219200"/>
            <a:ext cx="5105400" cy="2519363"/>
          </a:xfrm>
          <a:noFill/>
        </p:spPr>
      </p:pic>
      <p:sp>
        <p:nvSpPr>
          <p:cNvPr id="36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EB0897-823D-4EA9-8AA0-5103E198B240}" type="slidenum">
              <a:rPr lang="en-US" altLang="en-US" sz="1400"/>
              <a:pPr>
                <a:spcBef>
                  <a:spcPct val="0"/>
                </a:spcBef>
                <a:buFontTx/>
                <a:buNone/>
              </a:pPr>
              <a:t>25</a:t>
            </a:fld>
            <a:endParaRPr lang="en-US" altLang="en-US" sz="14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solidFill>
                  <a:schemeClr val="tx1"/>
                </a:solidFill>
              </a:rPr>
              <a:t>Environmental Engineering</a:t>
            </a:r>
          </a:p>
        </p:txBody>
      </p:sp>
      <p:sp>
        <p:nvSpPr>
          <p:cNvPr id="37891" name="Rectangle 3"/>
          <p:cNvSpPr>
            <a:spLocks noGrp="1" noChangeArrowheads="1"/>
          </p:cNvSpPr>
          <p:nvPr>
            <p:ph sz="half" idx="1"/>
          </p:nvPr>
        </p:nvSpPr>
        <p:spPr/>
        <p:txBody>
          <a:bodyPr/>
          <a:lstStyle/>
          <a:p>
            <a:pPr eaLnBrk="1" hangingPunct="1"/>
            <a:r>
              <a:rPr lang="en-US" altLang="en-US" smtClean="0"/>
              <a:t>Air pollution</a:t>
            </a:r>
          </a:p>
          <a:p>
            <a:pPr eaLnBrk="1" hangingPunct="1"/>
            <a:r>
              <a:rPr lang="en-US" altLang="en-US" smtClean="0"/>
              <a:t>Solid waste disposal</a:t>
            </a:r>
          </a:p>
          <a:p>
            <a:pPr eaLnBrk="1" hangingPunct="1"/>
            <a:r>
              <a:rPr lang="en-US" altLang="en-US" smtClean="0"/>
              <a:t>Hazardous waste treatment</a:t>
            </a:r>
          </a:p>
          <a:p>
            <a:pPr eaLnBrk="1" hangingPunct="1"/>
            <a:r>
              <a:rPr lang="en-US" altLang="en-US" smtClean="0"/>
              <a:t>Recycling</a:t>
            </a:r>
          </a:p>
          <a:p>
            <a:pPr eaLnBrk="1" hangingPunct="1"/>
            <a:r>
              <a:rPr lang="en-US" altLang="en-US" smtClean="0"/>
              <a:t>Storm water</a:t>
            </a:r>
          </a:p>
          <a:p>
            <a:pPr eaLnBrk="1" hangingPunct="1"/>
            <a:r>
              <a:rPr lang="en-US" altLang="en-US" smtClean="0"/>
              <a:t>Wastewater</a:t>
            </a:r>
          </a:p>
          <a:p>
            <a:pPr eaLnBrk="1" hangingPunct="1"/>
            <a:r>
              <a:rPr lang="en-US" altLang="en-US" smtClean="0"/>
              <a:t>Use models</a:t>
            </a:r>
          </a:p>
        </p:txBody>
      </p:sp>
      <p:pic>
        <p:nvPicPr>
          <p:cNvPr id="37892" name="Content Placeholder 5" descr="http://www.pollutionissues.com/photos/air-pollution-356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1600200"/>
            <a:ext cx="4457700" cy="2971800"/>
          </a:xfrm>
          <a:noFill/>
        </p:spPr>
      </p:pic>
      <p:sp>
        <p:nvSpPr>
          <p:cNvPr id="3789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D642F8-F168-4AFB-96FC-ADDD6150AFFD}" type="slidenum">
              <a:rPr lang="en-US" altLang="en-US" sz="1400"/>
              <a:pPr>
                <a:spcBef>
                  <a:spcPct val="0"/>
                </a:spcBef>
                <a:buFontTx/>
                <a:buNone/>
              </a:pPr>
              <a:t>26</a:t>
            </a:fld>
            <a:endParaRPr lang="en-US" altLang="en-US" sz="14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solidFill>
                  <a:schemeClr val="tx1"/>
                </a:solidFill>
              </a:rPr>
              <a:t>Engineering Job Functions</a:t>
            </a:r>
          </a:p>
        </p:txBody>
      </p:sp>
      <p:sp>
        <p:nvSpPr>
          <p:cNvPr id="39939" name="Rectangle 3"/>
          <p:cNvSpPr>
            <a:spLocks noGrp="1" noChangeArrowheads="1"/>
          </p:cNvSpPr>
          <p:nvPr>
            <p:ph idx="1"/>
          </p:nvPr>
        </p:nvSpPr>
        <p:spPr/>
        <p:txBody>
          <a:bodyPr/>
          <a:lstStyle/>
          <a:p>
            <a:pPr eaLnBrk="1" hangingPunct="1">
              <a:lnSpc>
                <a:spcPct val="90000"/>
              </a:lnSpc>
            </a:pPr>
            <a:r>
              <a:rPr lang="en-US" altLang="en-US" sz="2800" smtClean="0"/>
              <a:t>Design</a:t>
            </a:r>
          </a:p>
          <a:p>
            <a:pPr eaLnBrk="1" hangingPunct="1">
              <a:lnSpc>
                <a:spcPct val="90000"/>
              </a:lnSpc>
            </a:pPr>
            <a:r>
              <a:rPr lang="en-US" altLang="en-US" sz="2800" smtClean="0"/>
              <a:t>Analysis</a:t>
            </a:r>
          </a:p>
          <a:p>
            <a:pPr eaLnBrk="1" hangingPunct="1">
              <a:lnSpc>
                <a:spcPct val="90000"/>
              </a:lnSpc>
            </a:pPr>
            <a:r>
              <a:rPr lang="en-US" altLang="en-US" sz="2800" smtClean="0"/>
              <a:t>Testing</a:t>
            </a:r>
          </a:p>
          <a:p>
            <a:pPr eaLnBrk="1" hangingPunct="1">
              <a:lnSpc>
                <a:spcPct val="90000"/>
              </a:lnSpc>
            </a:pPr>
            <a:r>
              <a:rPr lang="en-US" altLang="en-US" sz="2800" smtClean="0"/>
              <a:t>Research</a:t>
            </a:r>
          </a:p>
          <a:p>
            <a:pPr eaLnBrk="1" hangingPunct="1">
              <a:lnSpc>
                <a:spcPct val="90000"/>
              </a:lnSpc>
            </a:pPr>
            <a:r>
              <a:rPr lang="en-US" altLang="en-US" sz="2800" smtClean="0"/>
              <a:t>Sales</a:t>
            </a:r>
          </a:p>
          <a:p>
            <a:pPr eaLnBrk="1" hangingPunct="1">
              <a:lnSpc>
                <a:spcPct val="90000"/>
              </a:lnSpc>
            </a:pPr>
            <a:r>
              <a:rPr lang="en-US" altLang="en-US" sz="2800" smtClean="0"/>
              <a:t>Management</a:t>
            </a:r>
          </a:p>
          <a:p>
            <a:pPr eaLnBrk="1" hangingPunct="1">
              <a:lnSpc>
                <a:spcPct val="90000"/>
              </a:lnSpc>
            </a:pPr>
            <a:r>
              <a:rPr lang="en-US" altLang="en-US" sz="2800" smtClean="0"/>
              <a:t>Consulting</a:t>
            </a:r>
          </a:p>
          <a:p>
            <a:pPr eaLnBrk="1" hangingPunct="1">
              <a:lnSpc>
                <a:spcPct val="90000"/>
              </a:lnSpc>
            </a:pPr>
            <a:r>
              <a:rPr lang="en-US" altLang="en-US" sz="2800" smtClean="0"/>
              <a:t>Teaching</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0475BF-BB91-45FA-BE46-2AC4B95E9B00}" type="slidenum">
              <a:rPr lang="en-US" altLang="en-US" sz="1400"/>
              <a:pPr>
                <a:spcBef>
                  <a:spcPct val="0"/>
                </a:spcBef>
                <a:buFontTx/>
                <a:buNone/>
              </a:pPr>
              <a:t>27</a:t>
            </a:fld>
            <a:endParaRPr lang="en-US" altLang="en-US" sz="14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5"/>
          <p:cNvSpPr>
            <a:spLocks noGrp="1"/>
          </p:cNvSpPr>
          <p:nvPr>
            <p:ph type="title"/>
          </p:nvPr>
        </p:nvSpPr>
        <p:spPr/>
        <p:txBody>
          <a:bodyPr/>
          <a:lstStyle/>
          <a:p>
            <a:r>
              <a:rPr lang="en-US" altLang="en-US" smtClean="0"/>
              <a:t>What is an Engineer’s #1 Priority?</a:t>
            </a:r>
          </a:p>
        </p:txBody>
      </p:sp>
      <p:pic>
        <p:nvPicPr>
          <p:cNvPr id="40963" name="Picture 6" descr="http://sourceable.net/wp-content/uploads/2014/01/engineering-safety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31026"/>
          <a:stretch>
            <a:fillRect/>
          </a:stretch>
        </p:blipFill>
        <p:spPr>
          <a:xfrm>
            <a:off x="304800" y="1752600"/>
            <a:ext cx="4648200" cy="4495800"/>
          </a:xfrm>
        </p:spPr>
      </p:pic>
      <p:pic>
        <p:nvPicPr>
          <p:cNvPr id="40964" name="Picture 8" descr="http://safetydegrees.net/wp-content/uploads/2011/03/safety_engineer_c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752600"/>
            <a:ext cx="3429000" cy="4475163"/>
          </a:xfrm>
        </p:spPr>
      </p:pic>
      <p:sp>
        <p:nvSpPr>
          <p:cNvPr id="40965"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07402D-2550-4C90-8B2D-B34B00E5FC99}" type="slidenum">
              <a:rPr lang="en-US" altLang="en-US" sz="1400"/>
              <a:pPr>
                <a:spcBef>
                  <a:spcPct val="0"/>
                </a:spcBef>
                <a:buFontTx/>
                <a:buNone/>
              </a:pPr>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Requirement #5</a:t>
            </a:r>
          </a:p>
        </p:txBody>
      </p:sp>
      <p:sp>
        <p:nvSpPr>
          <p:cNvPr id="41987" name="Content Placeholder 2"/>
          <p:cNvSpPr>
            <a:spLocks noGrp="1"/>
          </p:cNvSpPr>
          <p:nvPr>
            <p:ph idx="1"/>
          </p:nvPr>
        </p:nvSpPr>
        <p:spPr/>
        <p:txBody>
          <a:bodyPr/>
          <a:lstStyle/>
          <a:p>
            <a:pPr marL="457200" indent="-457200" eaLnBrk="1" hangingPunct="1"/>
            <a:r>
              <a:rPr lang="en-US" sz="2000" dirty="0" smtClean="0"/>
              <a:t>Use </a:t>
            </a:r>
            <a:r>
              <a:rPr lang="en-US" sz="2000" dirty="0"/>
              <a:t>the systems engineering approach to design an original piece of patrol equipment, a toy or a useful device for the home, office or garage. </a:t>
            </a:r>
            <a:endParaRPr lang="en-US" altLang="en-US" dirty="0" smtClean="0"/>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73E7CE-FFD6-4C4F-AE7C-25565327A4AE}" type="slidenum">
              <a:rPr lang="en-US" altLang="en-US" sz="1400"/>
              <a:pPr>
                <a:spcBef>
                  <a:spcPct val="0"/>
                </a:spcBef>
                <a:buFontTx/>
                <a:buNone/>
              </a:pPr>
              <a:t>29</a:t>
            </a:fld>
            <a:endParaRPr lang="en-US" alt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Requirements</a:t>
            </a:r>
          </a:p>
        </p:txBody>
      </p:sp>
      <p:sp>
        <p:nvSpPr>
          <p:cNvPr id="7171" name="Content Placeholder 2"/>
          <p:cNvSpPr>
            <a:spLocks noGrp="1"/>
          </p:cNvSpPr>
          <p:nvPr>
            <p:ph idx="1"/>
          </p:nvPr>
        </p:nvSpPr>
        <p:spPr>
          <a:xfrm>
            <a:off x="457200" y="1219200"/>
            <a:ext cx="8229600" cy="5410200"/>
          </a:xfrm>
        </p:spPr>
        <p:txBody>
          <a:bodyPr/>
          <a:lstStyle/>
          <a:p>
            <a:pPr marL="457200" indent="-457200" eaLnBrk="1" hangingPunct="1">
              <a:buFontTx/>
              <a:buAutoNum type="arabicPeriod" startAt="4"/>
            </a:pPr>
            <a:r>
              <a:rPr lang="en-US" altLang="en-US" sz="2000" dirty="0" smtClean="0"/>
              <a:t>Visit with an engineer (who may be your counselor or parent) and do the following: </a:t>
            </a:r>
          </a:p>
          <a:p>
            <a:pPr marL="800100" lvl="1" indent="-342900" eaLnBrk="1" hangingPunct="1">
              <a:buFontTx/>
              <a:buAutoNum type="alphaLcPeriod"/>
            </a:pPr>
            <a:r>
              <a:rPr lang="en-US" altLang="en-US" sz="1600" dirty="0" smtClean="0"/>
              <a:t>Discuss the work this engineer does and the tools the engineer uses. </a:t>
            </a:r>
          </a:p>
          <a:p>
            <a:pPr marL="800100" lvl="1" indent="-342900" eaLnBrk="1" hangingPunct="1">
              <a:buFontTx/>
              <a:buAutoNum type="alphaLcPeriod"/>
            </a:pPr>
            <a:r>
              <a:rPr lang="en-US" altLang="en-US" sz="1600" dirty="0" smtClean="0"/>
              <a:t>Discuss with the engineer a current project and the engineer’s particular role in it. </a:t>
            </a:r>
          </a:p>
          <a:p>
            <a:pPr marL="800100" lvl="1" indent="-342900" eaLnBrk="1" hangingPunct="1">
              <a:buFontTx/>
              <a:buAutoNum type="alphaLcPeriod"/>
            </a:pPr>
            <a:r>
              <a:rPr lang="en-US" altLang="en-US" sz="1600" dirty="0" smtClean="0"/>
              <a:t>Find out how the engineer’s work is done and how results are achieved. </a:t>
            </a:r>
          </a:p>
          <a:p>
            <a:pPr marL="800100" lvl="1" indent="-342900" eaLnBrk="1" hangingPunct="1">
              <a:buFontTx/>
              <a:buAutoNum type="alphaLcPeriod"/>
            </a:pPr>
            <a:r>
              <a:rPr lang="en-US" altLang="en-US" sz="1600" dirty="0" smtClean="0"/>
              <a:t>Ask to see the reports that the engineer writes concerning the project. </a:t>
            </a:r>
          </a:p>
          <a:p>
            <a:pPr marL="800100" lvl="1" indent="-342900" eaLnBrk="1" hangingPunct="1">
              <a:buFontTx/>
              <a:buAutoNum type="alphaLcPeriod"/>
            </a:pPr>
            <a:r>
              <a:rPr lang="en-US" altLang="en-US" sz="1600" dirty="0" smtClean="0"/>
              <a:t>Discuss with your counselor what you learned about engineering from this visit. </a:t>
            </a:r>
          </a:p>
          <a:p>
            <a:pPr marL="457200" indent="-457200" eaLnBrk="1" hangingPunct="1">
              <a:buFontTx/>
              <a:buAutoNum type="arabicPeriod" startAt="4"/>
            </a:pPr>
            <a:r>
              <a:rPr lang="en-US" sz="2000" dirty="0" smtClean="0"/>
              <a:t>Use </a:t>
            </a:r>
            <a:r>
              <a:rPr lang="en-US" sz="2000" dirty="0"/>
              <a:t>the systems engineering approach to design an original piece of patrol equipment, a toy or a useful device for the home, office or garage. </a:t>
            </a:r>
            <a:r>
              <a:rPr lang="en-US" altLang="en-US" sz="2000" dirty="0" smtClean="0"/>
              <a:t> </a:t>
            </a:r>
            <a:endParaRPr lang="en-US" altLang="en-US" sz="2000" dirty="0" smtClean="0"/>
          </a:p>
          <a:p>
            <a:pPr marL="457200" indent="-457200" eaLnBrk="1" hangingPunct="1"/>
            <a:endParaRPr lang="en-US" altLang="en-US" sz="1000" dirty="0" smtClean="0"/>
          </a:p>
          <a:p>
            <a:pPr marL="457200" indent="-457200" eaLnBrk="1" hangingPunct="1"/>
            <a:endParaRPr lang="en-US" altLang="en-US" sz="1000"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2993EF-D666-494C-BA72-4A9E8DAED3B9}" type="slidenum">
              <a:rPr lang="en-US" altLang="en-US" sz="1400"/>
              <a:pPr>
                <a:spcBef>
                  <a:spcPct val="0"/>
                </a:spcBef>
                <a:buFontTx/>
                <a:buNone/>
              </a:pPr>
              <a:t>3</a:t>
            </a:fld>
            <a:endParaRPr lang="en-US" altLang="en-US" sz="1400"/>
          </a:p>
        </p:txBody>
      </p:sp>
      <p:pic>
        <p:nvPicPr>
          <p:cNvPr id="5" name="Picture 4" descr="mb04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73025"/>
            <a:ext cx="1268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solidFill>
                  <a:schemeClr val="tx1"/>
                </a:solidFill>
              </a:rPr>
              <a:t>The Systems Engineering Process</a:t>
            </a:r>
            <a:endParaRPr lang="en-US" altLang="en-US" smtClean="0"/>
          </a:p>
        </p:txBody>
      </p:sp>
      <p:sp>
        <p:nvSpPr>
          <p:cNvPr id="43011" name="Rectangle 3"/>
          <p:cNvSpPr>
            <a:spLocks noGrp="1" noChangeArrowheads="1"/>
          </p:cNvSpPr>
          <p:nvPr>
            <p:ph idx="1"/>
          </p:nvPr>
        </p:nvSpPr>
        <p:spPr/>
        <p:txBody>
          <a:bodyPr/>
          <a:lstStyle/>
          <a:p>
            <a:pPr marL="514350" indent="-514350">
              <a:buFontTx/>
              <a:buAutoNum type="arabicPeriod"/>
            </a:pPr>
            <a:r>
              <a:rPr lang="en-US" altLang="en-US" sz="2800" b="1" smtClean="0"/>
              <a:t>State the problem</a:t>
            </a:r>
            <a:r>
              <a:rPr lang="en-US" altLang="en-US" sz="2800" smtClean="0"/>
              <a:t>. Stating the problem is the most important systems engineering task. It entails identifying customers, understanding customer needs, establishing the need for change, discovering requirements and defining system functions. </a:t>
            </a:r>
          </a:p>
          <a:p>
            <a:pPr marL="514350" indent="-514350">
              <a:buFontTx/>
              <a:buAutoNum type="arabicPeriod"/>
            </a:pPr>
            <a:r>
              <a:rPr lang="en-US" altLang="en-US" sz="2800" b="1" smtClean="0"/>
              <a:t>Investigate alternatives</a:t>
            </a:r>
            <a:r>
              <a:rPr lang="en-US" altLang="en-US" sz="2800" smtClean="0"/>
              <a:t>. Alternative solutions are investigated and evaluated based on performance, cost and risk. </a:t>
            </a:r>
          </a:p>
        </p:txBody>
      </p:sp>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4120B4-9A5E-4453-9A87-9FFAC5B37875}" type="slidenum">
              <a:rPr lang="en-US" altLang="en-US" sz="1400"/>
              <a:pPr>
                <a:spcBef>
                  <a:spcPct val="0"/>
                </a:spcBef>
                <a:buFontTx/>
                <a:buNone/>
              </a:pPr>
              <a:t>30</a:t>
            </a:fld>
            <a:endParaRPr lang="en-US" altLang="en-US" sz="1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solidFill>
                  <a:schemeClr val="tx1"/>
                </a:solidFill>
              </a:rPr>
              <a:t>The Systems Engineering Process</a:t>
            </a:r>
            <a:endParaRPr lang="en-US" altLang="en-US" smtClean="0"/>
          </a:p>
        </p:txBody>
      </p:sp>
      <p:sp>
        <p:nvSpPr>
          <p:cNvPr id="45059" name="Content Placeholder 2"/>
          <p:cNvSpPr>
            <a:spLocks noGrp="1"/>
          </p:cNvSpPr>
          <p:nvPr>
            <p:ph idx="1"/>
          </p:nvPr>
        </p:nvSpPr>
        <p:spPr/>
        <p:txBody>
          <a:bodyPr/>
          <a:lstStyle/>
          <a:p>
            <a:pPr marL="514350" indent="-514350">
              <a:buFontTx/>
              <a:buAutoNum type="arabicPeriod" startAt="3"/>
            </a:pPr>
            <a:r>
              <a:rPr lang="en-US" altLang="en-US" sz="2800" b="1" smtClean="0"/>
              <a:t>Model the system</a:t>
            </a:r>
            <a:r>
              <a:rPr lang="en-US" altLang="en-US" sz="2800" smtClean="0"/>
              <a:t>. Running models clarifies requirements, reveals bottlenecks and fragmented activities, reduces cost and exposes duplication of efforts. </a:t>
            </a:r>
          </a:p>
          <a:p>
            <a:pPr marL="514350" indent="-514350">
              <a:buFontTx/>
              <a:buAutoNum type="arabicPeriod" startAt="3"/>
            </a:pPr>
            <a:r>
              <a:rPr lang="en-US" altLang="en-US" sz="2800" b="1" smtClean="0"/>
              <a:t>Integrate</a:t>
            </a:r>
            <a:r>
              <a:rPr lang="en-US" altLang="en-US" sz="2800" smtClean="0"/>
              <a:t>. Integration means designing interfaces and bringing system elements together so they work as a whole. This requires extensive communication and coordination among all participants. </a:t>
            </a: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92660A-39EB-48A1-AF76-3B5B6E650830}" type="slidenum">
              <a:rPr lang="en-US" altLang="en-US" sz="1400"/>
              <a:pPr>
                <a:spcBef>
                  <a:spcPct val="0"/>
                </a:spcBef>
                <a:buFontTx/>
                <a:buNone/>
              </a:pPr>
              <a:t>31</a:t>
            </a:fld>
            <a:endParaRPr lang="en-US"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solidFill>
                  <a:schemeClr val="tx1"/>
                </a:solidFill>
              </a:rPr>
              <a:t>The Systems Engineering Process</a:t>
            </a:r>
            <a:endParaRPr lang="en-US" altLang="en-US" smtClean="0"/>
          </a:p>
        </p:txBody>
      </p:sp>
      <p:sp>
        <p:nvSpPr>
          <p:cNvPr id="46083" name="Content Placeholder 2"/>
          <p:cNvSpPr>
            <a:spLocks noGrp="1"/>
          </p:cNvSpPr>
          <p:nvPr>
            <p:ph idx="1"/>
          </p:nvPr>
        </p:nvSpPr>
        <p:spPr/>
        <p:txBody>
          <a:bodyPr/>
          <a:lstStyle/>
          <a:p>
            <a:pPr marL="514350" indent="-514350">
              <a:buFontTx/>
              <a:buAutoNum type="arabicPeriod" startAt="5"/>
            </a:pPr>
            <a:r>
              <a:rPr lang="en-US" altLang="en-US" sz="2800" b="1" smtClean="0"/>
              <a:t>Launch the system</a:t>
            </a:r>
            <a:r>
              <a:rPr lang="en-US" altLang="en-US" sz="2800" smtClean="0"/>
              <a:t>. Launching the system means running the system and producing outputs -- making the system do what it was intended to do. </a:t>
            </a:r>
          </a:p>
          <a:p>
            <a:pPr marL="514350" indent="-514350">
              <a:buFontTx/>
              <a:buAutoNum type="arabicPeriod" startAt="5"/>
            </a:pPr>
            <a:r>
              <a:rPr lang="en-US" altLang="en-US" sz="2800" b="1" smtClean="0"/>
              <a:t>Assess performance</a:t>
            </a:r>
            <a:r>
              <a:rPr lang="en-US" altLang="en-US" sz="2800" smtClean="0"/>
              <a:t>. Performance is assessed using evaluation criteria and performance measures. Measurement is the key. If you cannot measure it, you cannot control it. If you cannot control it, you cannot improve it. </a:t>
            </a:r>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7E933E-66DC-4260-A7FB-8DE224A985F8}" type="slidenum">
              <a:rPr lang="en-US" altLang="en-US" sz="1400"/>
              <a:pPr>
                <a:spcBef>
                  <a:spcPct val="0"/>
                </a:spcBef>
                <a:buFontTx/>
                <a:buNone/>
              </a:pPr>
              <a:t>32</a:t>
            </a:fld>
            <a:endParaRPr lang="en-US"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solidFill>
                  <a:schemeClr val="tx1"/>
                </a:solidFill>
              </a:rPr>
              <a:t>The Systems Engineering Process</a:t>
            </a:r>
            <a:endParaRPr lang="en-US" altLang="en-US" smtClean="0"/>
          </a:p>
        </p:txBody>
      </p:sp>
      <p:sp>
        <p:nvSpPr>
          <p:cNvPr id="47107" name="Content Placeholder 2"/>
          <p:cNvSpPr>
            <a:spLocks noGrp="1"/>
          </p:cNvSpPr>
          <p:nvPr>
            <p:ph idx="1"/>
          </p:nvPr>
        </p:nvSpPr>
        <p:spPr/>
        <p:txBody>
          <a:bodyPr/>
          <a:lstStyle/>
          <a:p>
            <a:pPr marL="514350" indent="-514350">
              <a:buFontTx/>
              <a:buAutoNum type="arabicPeriod" startAt="7"/>
            </a:pPr>
            <a:r>
              <a:rPr lang="en-US" altLang="en-US" sz="2800" b="1" smtClean="0"/>
              <a:t>Re-evaluation</a:t>
            </a:r>
            <a:r>
              <a:rPr lang="en-US" altLang="en-US" sz="2800" smtClean="0"/>
              <a:t>. Re-evaluation should be a continual and repeating process with the results of one repetition being used as the starting point for the next. </a:t>
            </a:r>
          </a:p>
          <a:p>
            <a:pPr marL="514350" indent="-514350"/>
            <a:endParaRPr lang="en-US" altLang="en-US" smtClean="0"/>
          </a:p>
          <a:p>
            <a:pPr marL="514350" indent="-514350"/>
            <a:endParaRPr lang="en-US" altLang="en-US" smtClean="0"/>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776A53-C415-4F78-9848-4A82DDAFBF27}" type="slidenum">
              <a:rPr lang="en-US" altLang="en-US" sz="1400"/>
              <a:pPr>
                <a:spcBef>
                  <a:spcPct val="0"/>
                </a:spcBef>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Let’s Do an Example</a:t>
            </a:r>
          </a:p>
        </p:txBody>
      </p:sp>
      <p:sp>
        <p:nvSpPr>
          <p:cNvPr id="48131" name="Content Placeholder 4"/>
          <p:cNvSpPr>
            <a:spLocks noGrp="1"/>
          </p:cNvSpPr>
          <p:nvPr>
            <p:ph idx="1"/>
          </p:nvPr>
        </p:nvSpPr>
        <p:spPr/>
        <p:txBody>
          <a:bodyPr/>
          <a:lstStyle/>
          <a:p>
            <a:r>
              <a:rPr lang="en-US" altLang="en-US" smtClean="0"/>
              <a:t>An environmentally concerned client wants to change her home heating system from electricity to gas in order to dramatically reduce her heating costs. </a:t>
            </a:r>
          </a:p>
          <a:p>
            <a:endParaRPr lang="en-US" altLang="en-US" smtClean="0"/>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51EFCD-8388-42F0-B671-5CF9AFB21C6F}" type="slidenum">
              <a:rPr lang="en-US" altLang="en-US" sz="1400"/>
              <a:pPr>
                <a:spcBef>
                  <a:spcPct val="0"/>
                </a:spcBef>
                <a:buFontTx/>
                <a:buNone/>
              </a:pPr>
              <a:t>34</a:t>
            </a:fld>
            <a:endParaRPr lang="en-US" altLang="en-US"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Redefine</a:t>
            </a:r>
          </a:p>
        </p:txBody>
      </p:sp>
      <p:sp>
        <p:nvSpPr>
          <p:cNvPr id="49155" name="Rectangle 3"/>
          <p:cNvSpPr>
            <a:spLocks noGrp="1" noChangeArrowheads="1"/>
          </p:cNvSpPr>
          <p:nvPr>
            <p:ph idx="1"/>
          </p:nvPr>
        </p:nvSpPr>
        <p:spPr/>
        <p:txBody>
          <a:bodyPr/>
          <a:lstStyle/>
          <a:p>
            <a:r>
              <a:rPr lang="en-US" altLang="en-US" smtClean="0"/>
              <a:t>What is the most cost-effective change the woman can make to reduce her energy costs?</a:t>
            </a:r>
          </a:p>
        </p:txBody>
      </p:sp>
      <p:sp>
        <p:nvSpPr>
          <p:cNvPr id="491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F9E7EC-C158-4FDF-B47C-8DBA9F8671E2}" type="slidenum">
              <a:rPr lang="en-US" altLang="en-US" sz="1400"/>
              <a:pPr>
                <a:spcBef>
                  <a:spcPct val="0"/>
                </a:spcBef>
                <a:buFontTx/>
                <a:buNone/>
              </a:pPr>
              <a:t>35</a:t>
            </a:fld>
            <a:endParaRPr lang="en-US" altLang="en-US" sz="1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b="1" smtClean="0"/>
              <a:t>Identify Constraints</a:t>
            </a:r>
            <a:r>
              <a:rPr lang="en-US" altLang="en-US" smtClean="0"/>
              <a:t> </a:t>
            </a:r>
          </a:p>
        </p:txBody>
      </p:sp>
      <p:sp>
        <p:nvSpPr>
          <p:cNvPr id="50179" name="Rectangle 3"/>
          <p:cNvSpPr>
            <a:spLocks noGrp="1" noChangeArrowheads="1"/>
          </p:cNvSpPr>
          <p:nvPr>
            <p:ph idx="1"/>
          </p:nvPr>
        </p:nvSpPr>
        <p:spPr/>
        <p:txBody>
          <a:bodyPr/>
          <a:lstStyle/>
          <a:p>
            <a:r>
              <a:rPr lang="en-US" altLang="en-US" smtClean="0"/>
              <a:t>Home is heated by an electric system </a:t>
            </a:r>
          </a:p>
          <a:p>
            <a:r>
              <a:rPr lang="en-US" altLang="en-US" smtClean="0"/>
              <a:t>House has single pane windows and little insulation in the attic </a:t>
            </a:r>
          </a:p>
          <a:p>
            <a:r>
              <a:rPr lang="en-US" altLang="en-US" smtClean="0"/>
              <a:t>Energy costs are significantly higher than those of others in her area with</a:t>
            </a:r>
            <a:br>
              <a:rPr lang="en-US" altLang="en-US" smtClean="0"/>
            </a:br>
            <a:r>
              <a:rPr lang="en-US" altLang="en-US" smtClean="0"/>
              <a:t>comparable homes </a:t>
            </a:r>
          </a:p>
          <a:p>
            <a:r>
              <a:rPr lang="en-US" altLang="en-US" smtClean="0"/>
              <a:t>Environmentally concerned </a:t>
            </a:r>
          </a:p>
        </p:txBody>
      </p:sp>
      <p:sp>
        <p:nvSpPr>
          <p:cNvPr id="501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E95E6C-9F57-4F9E-A343-E4B42A305850}" type="slidenum">
              <a:rPr lang="en-US" altLang="en-US" sz="1400"/>
              <a:pPr>
                <a:spcBef>
                  <a:spcPct val="0"/>
                </a:spcBef>
                <a:buFontTx/>
                <a:buNone/>
              </a:pPr>
              <a:t>36</a:t>
            </a:fld>
            <a:endParaRPr lang="en-US" altLang="en-US" sz="1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000" b="1" smtClean="0"/>
              <a:t>Add Specifications</a:t>
            </a:r>
            <a:r>
              <a:rPr lang="en-US" altLang="en-US" sz="4000" smtClean="0"/>
              <a:t/>
            </a:r>
            <a:br>
              <a:rPr lang="en-US" altLang="en-US" sz="4000" smtClean="0"/>
            </a:br>
            <a:r>
              <a:rPr lang="en-US" altLang="en-US" sz="2800" smtClean="0"/>
              <a:t>Your solution must be…</a:t>
            </a:r>
          </a:p>
        </p:txBody>
      </p:sp>
      <p:sp>
        <p:nvSpPr>
          <p:cNvPr id="51203" name="Rectangle 3"/>
          <p:cNvSpPr>
            <a:spLocks noGrp="1" noChangeArrowheads="1"/>
          </p:cNvSpPr>
          <p:nvPr>
            <p:ph idx="1"/>
          </p:nvPr>
        </p:nvSpPr>
        <p:spPr/>
        <p:txBody>
          <a:bodyPr/>
          <a:lstStyle/>
          <a:p>
            <a:r>
              <a:rPr lang="en-US" altLang="en-US" smtClean="0"/>
              <a:t>Feasible</a:t>
            </a:r>
          </a:p>
          <a:p>
            <a:r>
              <a:rPr lang="en-US" altLang="en-US" smtClean="0"/>
              <a:t>Safe</a:t>
            </a:r>
          </a:p>
          <a:p>
            <a:r>
              <a:rPr lang="en-US" altLang="en-US" smtClean="0"/>
              <a:t>Legal</a:t>
            </a:r>
          </a:p>
          <a:p>
            <a:r>
              <a:rPr lang="en-US" altLang="en-US" smtClean="0"/>
              <a:t>Practical</a:t>
            </a:r>
          </a:p>
        </p:txBody>
      </p:sp>
      <p:sp>
        <p:nvSpPr>
          <p:cNvPr id="512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8C77B5-E77E-442B-ACB6-5EBE2F903DF7}" type="slidenum">
              <a:rPr lang="en-US" altLang="en-US" sz="1400"/>
              <a:pPr>
                <a:spcBef>
                  <a:spcPct val="0"/>
                </a:spcBef>
                <a:buFontTx/>
                <a:buNone/>
              </a:pPr>
              <a:t>37</a:t>
            </a:fld>
            <a:endParaRPr lang="en-US" altLang="en-US"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4"/>
          <p:cNvSpPr>
            <a:spLocks noGrp="1"/>
          </p:cNvSpPr>
          <p:nvPr>
            <p:ph idx="1"/>
          </p:nvPr>
        </p:nvSpPr>
        <p:spPr>
          <a:xfrm>
            <a:off x="457200" y="762000"/>
            <a:ext cx="8229600" cy="5364163"/>
          </a:xfrm>
        </p:spPr>
        <p:txBody>
          <a:bodyPr/>
          <a:lstStyle/>
          <a:p>
            <a:r>
              <a:rPr kumimoji="1" lang="en-US" altLang="en-US" smtClean="0">
                <a:solidFill>
                  <a:schemeClr val="tx2"/>
                </a:solidFill>
              </a:rPr>
              <a:t>Look at Potential Causes</a:t>
            </a:r>
          </a:p>
          <a:p>
            <a:pPr lvl="1"/>
            <a:r>
              <a:rPr kumimoji="1" lang="en-US" altLang="en-US" smtClean="0"/>
              <a:t>What would create a high electricity bill?</a:t>
            </a:r>
          </a:p>
          <a:p>
            <a:r>
              <a:rPr lang="en-US" altLang="en-US" smtClean="0"/>
              <a:t>Identify Possible Solutions</a:t>
            </a:r>
          </a:p>
          <a:p>
            <a:pPr lvl="1"/>
            <a:r>
              <a:rPr lang="en-US" altLang="en-US" smtClean="0"/>
              <a:t>Brainstorm possible solutions</a:t>
            </a:r>
          </a:p>
          <a:p>
            <a:r>
              <a:rPr kumimoji="1" lang="en-US" altLang="en-US" smtClean="0">
                <a:solidFill>
                  <a:schemeClr val="tx2"/>
                </a:solidFill>
              </a:rPr>
              <a:t>Analyze the Alternatives</a:t>
            </a:r>
          </a:p>
          <a:p>
            <a:pPr lvl="1"/>
            <a:r>
              <a:rPr lang="en-US" altLang="en-US" smtClean="0"/>
              <a:t>Construct a matrix and time chart</a:t>
            </a:r>
          </a:p>
          <a:p>
            <a:endParaRPr lang="en-US" altLang="en-US" smtClean="0"/>
          </a:p>
        </p:txBody>
      </p:sp>
      <p:sp>
        <p:nvSpPr>
          <p:cNvPr id="532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B0EE0C-3C4F-4B26-BB23-307BA8A31FD0}" type="slidenum">
              <a:rPr lang="en-US" altLang="en-US" sz="1400"/>
              <a:pPr>
                <a:spcBef>
                  <a:spcPct val="0"/>
                </a:spcBef>
                <a:buFontTx/>
                <a:buNone/>
              </a:pPr>
              <a:t>38</a:t>
            </a:fld>
            <a:endParaRPr lang="en-US"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75"/>
          <p:cNvSpPr>
            <a:spLocks noGrp="1" noChangeArrowheads="1"/>
          </p:cNvSpPr>
          <p:nvPr>
            <p:ph type="title" idx="4294967295"/>
          </p:nvPr>
        </p:nvSpPr>
        <p:spPr>
          <a:xfrm>
            <a:off x="762000" y="2819400"/>
            <a:ext cx="1828800" cy="685800"/>
          </a:xfrm>
        </p:spPr>
        <p:txBody>
          <a:bodyPr/>
          <a:lstStyle/>
          <a:p>
            <a:r>
              <a:rPr lang="en-US" altLang="en-US" sz="2000" b="1" smtClean="0"/>
              <a:t>Time Chart</a:t>
            </a:r>
          </a:p>
        </p:txBody>
      </p:sp>
      <p:graphicFrame>
        <p:nvGraphicFramePr>
          <p:cNvPr id="279312" name="Group 784"/>
          <p:cNvGraphicFramePr>
            <a:graphicFrameLocks noGrp="1"/>
          </p:cNvGraphicFramePr>
          <p:nvPr>
            <p:ph sz="half" idx="4294967295"/>
          </p:nvPr>
        </p:nvGraphicFramePr>
        <p:xfrm>
          <a:off x="609600" y="533400"/>
          <a:ext cx="7772400" cy="2165351"/>
        </p:xfrm>
        <a:graphic>
          <a:graphicData uri="http://schemas.openxmlformats.org/drawingml/2006/table">
            <a:tbl>
              <a:tblPr/>
              <a:tblGrid>
                <a:gridCol w="2679700"/>
                <a:gridCol w="1679575"/>
                <a:gridCol w="1560513"/>
                <a:gridCol w="1852612"/>
              </a:tblGrid>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Solution</a:t>
                      </a:r>
                      <a:endParaRPr kumimoji="0" lang="en-US" sz="16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Cost</a:t>
                      </a:r>
                      <a:endParaRPr kumimoji="0" lang="en-U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Time </a:t>
                      </a:r>
                      <a:endParaRPr kumimoji="0" lang="en-U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Appearance</a:t>
                      </a:r>
                      <a:endParaRPr kumimoji="0" lang="en-U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Switch from electricity to gas</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$5000</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 Weeks</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 No Change</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Add Insulation</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$450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5 Days</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No Change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7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 Brick in existing windows</a:t>
                      </a:r>
                      <a:endParaRPr kumimoji="0" lang="en-U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$300</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2 Days</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Big Change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Install high-efficiency pump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$2500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10 Days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Small Change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4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r>
                        <a:rPr kumimoji="0" lang="en-US" sz="1400" b="1" i="0" u="none" strike="noStrike" cap="none" normalizeH="0" baseline="0" smtClean="0">
                          <a:ln>
                            <a:noFill/>
                          </a:ln>
                          <a:solidFill>
                            <a:schemeClr val="tx1"/>
                          </a:solidFill>
                          <a:effectLst/>
                          <a:latin typeface="Arial" charset="0"/>
                          <a:cs typeface="Arial" charset="0"/>
                        </a:rPr>
                        <a:t>Add two-pane window</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$500</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8 Days</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Small Change </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5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r>
            </a:tbl>
          </a:graphicData>
        </a:graphic>
      </p:graphicFrame>
      <p:graphicFrame>
        <p:nvGraphicFramePr>
          <p:cNvPr id="279302" name="Group 774"/>
          <p:cNvGraphicFramePr>
            <a:graphicFrameLocks noGrp="1"/>
          </p:cNvGraphicFramePr>
          <p:nvPr>
            <p:ph sz="half" idx="4294967295"/>
          </p:nvPr>
        </p:nvGraphicFramePr>
        <p:xfrm>
          <a:off x="838200" y="3352800"/>
          <a:ext cx="7239000" cy="3209925"/>
        </p:xfrm>
        <a:graphic>
          <a:graphicData uri="http://schemas.openxmlformats.org/drawingml/2006/table">
            <a:tbl>
              <a:tblPr/>
              <a:tblGrid>
                <a:gridCol w="2098675"/>
                <a:gridCol w="1028700"/>
                <a:gridCol w="1027113"/>
                <a:gridCol w="1028700"/>
                <a:gridCol w="1027112"/>
                <a:gridCol w="1028700"/>
              </a:tblGrid>
              <a:tr h="35242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Event</a:t>
                      </a:r>
                      <a:endParaRPr kumimoji="0" lang="en-US"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Day Number</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18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Order Insulation</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X</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Delivery</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X</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X</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33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Remove Wall Panels</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X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9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Install</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X</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0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Completion</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X</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r>
            </a:tbl>
          </a:graphicData>
        </a:graphic>
      </p:graphicFrame>
      <p:sp>
        <p:nvSpPr>
          <p:cNvPr id="54358" name="Rectangle 779"/>
          <p:cNvSpPr>
            <a:spLocks noChangeArrowheads="1"/>
          </p:cNvSpPr>
          <p:nvPr/>
        </p:nvSpPr>
        <p:spPr bwMode="auto">
          <a:xfrm>
            <a:off x="2667000" y="0"/>
            <a:ext cx="297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kumimoji="1" lang="en-US" altLang="en-US" sz="2000" b="1">
                <a:solidFill>
                  <a:schemeClr val="tx2"/>
                </a:solidFill>
                <a:latin typeface="Times New Roman" panose="02020603050405020304" pitchFamily="18" charset="0"/>
              </a:rPr>
              <a:t>One Kind of Matrix</a:t>
            </a:r>
          </a:p>
        </p:txBody>
      </p:sp>
      <p:sp>
        <p:nvSpPr>
          <p:cNvPr id="279313" name="Line 785"/>
          <p:cNvSpPr>
            <a:spLocks noChangeShapeType="1"/>
          </p:cNvSpPr>
          <p:nvPr/>
        </p:nvSpPr>
        <p:spPr bwMode="auto">
          <a:xfrm>
            <a:off x="838200" y="5105400"/>
            <a:ext cx="7239000" cy="0"/>
          </a:xfrm>
          <a:prstGeom prst="line">
            <a:avLst/>
          </a:prstGeom>
          <a:noFill/>
          <a:ln w="9525">
            <a:solidFill>
              <a:schemeClr val="tx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79314" name="Line 786"/>
          <p:cNvSpPr>
            <a:spLocks noChangeShapeType="1"/>
          </p:cNvSpPr>
          <p:nvPr/>
        </p:nvSpPr>
        <p:spPr bwMode="auto">
          <a:xfrm>
            <a:off x="838200" y="5562600"/>
            <a:ext cx="7239000" cy="0"/>
          </a:xfrm>
          <a:prstGeom prst="line">
            <a:avLst/>
          </a:prstGeom>
          <a:noFill/>
          <a:ln w="9525">
            <a:solidFill>
              <a:schemeClr val="tx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79315" name="Line 787"/>
          <p:cNvSpPr>
            <a:spLocks noChangeShapeType="1"/>
          </p:cNvSpPr>
          <p:nvPr/>
        </p:nvSpPr>
        <p:spPr bwMode="auto">
          <a:xfrm>
            <a:off x="838200" y="4648200"/>
            <a:ext cx="7239000" cy="0"/>
          </a:xfrm>
          <a:prstGeom prst="line">
            <a:avLst/>
          </a:prstGeom>
          <a:noFill/>
          <a:ln w="9525">
            <a:solidFill>
              <a:schemeClr val="tx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279316" name="Line 788"/>
          <p:cNvSpPr>
            <a:spLocks noChangeShapeType="1"/>
          </p:cNvSpPr>
          <p:nvPr/>
        </p:nvSpPr>
        <p:spPr bwMode="auto">
          <a:xfrm>
            <a:off x="838200" y="6553200"/>
            <a:ext cx="7239000" cy="0"/>
          </a:xfrm>
          <a:prstGeom prst="line">
            <a:avLst/>
          </a:prstGeom>
          <a:noFill/>
          <a:ln w="9525">
            <a:solidFill>
              <a:schemeClr val="tx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10" name="Line 787"/>
          <p:cNvSpPr>
            <a:spLocks noChangeShapeType="1"/>
          </p:cNvSpPr>
          <p:nvPr/>
        </p:nvSpPr>
        <p:spPr bwMode="auto">
          <a:xfrm>
            <a:off x="838200" y="6172200"/>
            <a:ext cx="7239000" cy="0"/>
          </a:xfrm>
          <a:prstGeom prst="line">
            <a:avLst/>
          </a:prstGeom>
          <a:noFill/>
          <a:ln w="9525">
            <a:solidFill>
              <a:schemeClr val="tx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54364"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831FB3-BEEF-49FC-A687-E44E26F3678A}" type="slidenum">
              <a:rPr lang="en-US" altLang="en-US" sz="1400"/>
              <a:pPr>
                <a:spcBef>
                  <a:spcPct val="0"/>
                </a:spcBef>
                <a:buFontTx/>
                <a:buNone/>
              </a:pPr>
              <a:t>39</a:t>
            </a:fld>
            <a:endParaRPr lang="en-US" altLang="en-US"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pPr eaLnBrk="1" hangingPunct="1"/>
            <a:r>
              <a:rPr lang="en-US" altLang="en-US" smtClean="0"/>
              <a:t>Requirements</a:t>
            </a:r>
          </a:p>
        </p:txBody>
      </p:sp>
      <p:sp>
        <p:nvSpPr>
          <p:cNvPr id="8195" name="Content Placeholder 2"/>
          <p:cNvSpPr>
            <a:spLocks noGrp="1"/>
          </p:cNvSpPr>
          <p:nvPr>
            <p:ph idx="1"/>
          </p:nvPr>
        </p:nvSpPr>
        <p:spPr>
          <a:xfrm>
            <a:off x="76200" y="914400"/>
            <a:ext cx="8915400" cy="5715000"/>
          </a:xfrm>
        </p:spPr>
        <p:txBody>
          <a:bodyPr/>
          <a:lstStyle/>
          <a:p>
            <a:pPr eaLnBrk="1" hangingPunct="1">
              <a:buFont typeface="Arial" panose="020B0604020202020204" pitchFamily="34" charset="0"/>
              <a:buAutoNum type="arabicPeriod" startAt="6"/>
            </a:pPr>
            <a:r>
              <a:rPr lang="en-US" altLang="en-US" sz="2000" dirty="0" smtClean="0"/>
              <a:t>Do TWO of the following: </a:t>
            </a:r>
          </a:p>
          <a:p>
            <a:pPr lvl="1" eaLnBrk="1" hangingPunct="1">
              <a:buFont typeface="Arial" panose="020B0604020202020204" pitchFamily="34" charset="0"/>
              <a:buAutoNum type="alphaLcPeriod"/>
            </a:pPr>
            <a:r>
              <a:rPr lang="en-US" altLang="en-US" sz="1400" i="1" dirty="0" smtClean="0"/>
              <a:t>Transforming motion.</a:t>
            </a:r>
            <a:r>
              <a:rPr lang="en-US" altLang="en-US" sz="1400" dirty="0" smtClean="0"/>
              <a:t> Using common material or a construction set, make a simple model that will demonstrate motion. Explain how the model uses basic mechanical concepts like levers and inclined planes to demonstrate motion. Describe an example where this mechanism is used in a real product. </a:t>
            </a:r>
          </a:p>
          <a:p>
            <a:pPr lvl="1" eaLnBrk="1" hangingPunct="1">
              <a:buFont typeface="Arial" panose="020B0604020202020204" pitchFamily="34" charset="0"/>
              <a:buAutoNum type="alphaLcPeriod"/>
            </a:pPr>
            <a:r>
              <a:rPr lang="en-US" altLang="en-US" sz="1400" i="1" dirty="0" smtClean="0"/>
              <a:t>Using electricity.</a:t>
            </a:r>
            <a:r>
              <a:rPr lang="en-US" altLang="en-US" sz="1400" dirty="0" smtClean="0"/>
              <a:t> Make a list of 10 electrical appliances in your home. Find out approximately how much electricity each uses in one month. Learn how to find out the amount and cost of electricity used in your home during periods of light and heavy use. List five ways to conserve electricity. </a:t>
            </a:r>
          </a:p>
          <a:p>
            <a:pPr lvl="1" eaLnBrk="1" hangingPunct="1">
              <a:buFont typeface="Arial" panose="020B0604020202020204" pitchFamily="34" charset="0"/>
              <a:buAutoNum type="alphaLcPeriod"/>
            </a:pPr>
            <a:r>
              <a:rPr lang="en-US" sz="1400" i="1" dirty="0"/>
              <a:t>Understanding electronics.</a:t>
            </a:r>
            <a:r>
              <a:rPr lang="en-US" sz="1400" dirty="0"/>
              <a:t> Using an electronic device such as a smartphone or tablet computer, find out how sound, video, text or images travel from one location to another. Explain how the device was designed for ease of use, function, and durability. </a:t>
            </a:r>
            <a:r>
              <a:rPr lang="en-US" altLang="en-US" sz="1400" dirty="0" smtClean="0"/>
              <a:t> </a:t>
            </a:r>
          </a:p>
          <a:p>
            <a:pPr lvl="1" eaLnBrk="1" hangingPunct="1">
              <a:buFont typeface="Arial" panose="020B0604020202020204" pitchFamily="34" charset="0"/>
              <a:buAutoNum type="alphaLcPeriod"/>
            </a:pPr>
            <a:r>
              <a:rPr lang="en-US" altLang="en-US" sz="1400" dirty="0" smtClean="0"/>
              <a:t>Using materials.</a:t>
            </a:r>
            <a:r>
              <a:rPr lang="en-US" altLang="en-US" sz="1400" i="1" dirty="0" smtClean="0"/>
              <a:t> Do experiments to show the differences in strength and heat conductivity in wood, metal, and plastic. Discuss with your counselor what you have learned. </a:t>
            </a:r>
          </a:p>
          <a:p>
            <a:pPr lvl="1" eaLnBrk="1" hangingPunct="1">
              <a:buFont typeface="Arial" panose="020B0604020202020204" pitchFamily="34" charset="0"/>
              <a:buAutoNum type="alphaLcPeriod"/>
            </a:pPr>
            <a:r>
              <a:rPr lang="en-US" altLang="en-US" sz="1400" i="1" dirty="0" smtClean="0"/>
              <a:t>Converting </a:t>
            </a:r>
            <a:r>
              <a:rPr lang="en-US" altLang="en-US" sz="1400" i="1" dirty="0" smtClean="0"/>
              <a:t>energy.</a:t>
            </a:r>
            <a:r>
              <a:rPr lang="en-US" altLang="en-US" sz="1400" dirty="0" smtClean="0"/>
              <a:t> Do an experiment to show how mechanical, heat, chemical, solar, and/or electrical energy may be converted from one or more types of energy to another. Explain your results. Describe to your counselor what energy is and how energy is converted and used in your surroundings. </a:t>
            </a:r>
          </a:p>
          <a:p>
            <a:pPr lvl="1" eaLnBrk="1" hangingPunct="1">
              <a:buFont typeface="Arial" panose="020B0604020202020204" pitchFamily="34" charset="0"/>
              <a:buAutoNum type="alphaLcPeriod"/>
            </a:pPr>
            <a:r>
              <a:rPr lang="en-US" altLang="en-US" sz="1400" i="1" dirty="0" smtClean="0"/>
              <a:t>Moving people.</a:t>
            </a:r>
            <a:r>
              <a:rPr lang="en-US" altLang="en-US" sz="1400" dirty="0" smtClean="0"/>
              <a:t> Find out the different ways people in your community get to work. Make a study of traffic flow (number of vehicles and relative speed) in both heavy and light traffic periods. Discuss with your counselor what might be improved to make it easier for people in your community to get where they need to go. </a:t>
            </a:r>
          </a:p>
          <a:p>
            <a:pPr lvl="1" eaLnBrk="1" hangingPunct="1">
              <a:buFont typeface="Arial" panose="020B0604020202020204" pitchFamily="34" charset="0"/>
              <a:buAutoNum type="alphaLcPeriod"/>
            </a:pPr>
            <a:r>
              <a:rPr lang="en-US" altLang="en-US" sz="1400" i="1" dirty="0" smtClean="0"/>
              <a:t>Building an engineering project.</a:t>
            </a:r>
            <a:r>
              <a:rPr lang="en-US" altLang="en-US" sz="1400" dirty="0" smtClean="0"/>
              <a:t> Enter a project in a science or engineering fair or similar competition. (This requirement may be met by participation on an engineering competition project team.) Discuss with your counselor what your project demonstrates, the kinds of questions visitors to the fair asked you about it, and how well were you able to answer their questions. </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C1EC2E-5093-464E-A4FA-40541EF84F0A}" type="slidenum">
              <a:rPr lang="en-US" altLang="en-US" sz="1400"/>
              <a:pPr>
                <a:spcBef>
                  <a:spcPct val="0"/>
                </a:spcBef>
                <a:buFontTx/>
                <a:buNone/>
              </a:pPr>
              <a:t>4</a:t>
            </a:fld>
            <a:endParaRPr lang="en-US" altLang="en-US" sz="1400"/>
          </a:p>
        </p:txBody>
      </p:sp>
      <p:pic>
        <p:nvPicPr>
          <p:cNvPr id="5" name="Picture 4" descr="mb04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73025"/>
            <a:ext cx="1268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Requirement #6</a:t>
            </a:r>
          </a:p>
        </p:txBody>
      </p:sp>
      <p:sp>
        <p:nvSpPr>
          <p:cNvPr id="55299" name="Content Placeholder 2"/>
          <p:cNvSpPr>
            <a:spLocks noGrp="1"/>
          </p:cNvSpPr>
          <p:nvPr>
            <p:ph idx="1"/>
          </p:nvPr>
        </p:nvSpPr>
        <p:spPr>
          <a:xfrm>
            <a:off x="228600" y="1600200"/>
            <a:ext cx="8686800" cy="4525963"/>
          </a:xfrm>
        </p:spPr>
        <p:txBody>
          <a:bodyPr/>
          <a:lstStyle/>
          <a:p>
            <a:pPr marL="457200" indent="-457200" eaLnBrk="1" hangingPunct="1">
              <a:buFont typeface="+mj-lt"/>
              <a:buAutoNum type="alphaLcPeriod"/>
            </a:pPr>
            <a:r>
              <a:rPr lang="en-US" altLang="en-US" sz="2000" dirty="0" smtClean="0"/>
              <a:t>Do the following : </a:t>
            </a:r>
          </a:p>
          <a:p>
            <a:pPr lvl="1" eaLnBrk="1" hangingPunct="1"/>
            <a:r>
              <a:rPr lang="en-US" altLang="en-US" sz="1600" i="1" dirty="0" smtClean="0"/>
              <a:t>Transforming motion.</a:t>
            </a:r>
            <a:r>
              <a:rPr lang="en-US" altLang="en-US" sz="1600" dirty="0" smtClean="0"/>
              <a:t> Using common material or a construction set, make a simple model that will demonstrate motion. Explain how the model uses basic mechanical concepts like levers and inclined planes to demonstrate motion. Describe an example where this mechanism is used in a real product. </a:t>
            </a:r>
          </a:p>
          <a:p>
            <a:pPr lvl="1" eaLnBrk="1" hangingPunct="1"/>
            <a:r>
              <a:rPr lang="en-US" altLang="en-US" sz="1600" i="1" dirty="0" smtClean="0"/>
              <a:t>Converting energy.</a:t>
            </a:r>
            <a:r>
              <a:rPr lang="en-US" altLang="en-US" sz="1600" dirty="0" smtClean="0"/>
              <a:t> Do an experiment to show how mechanical, heat, chemical, solar, and/or electrical energy may be converted from one or more types of energy to another. Explain your results. Describe to your counselor what energy is and how energy is converted and used in your surroundings. </a:t>
            </a:r>
          </a:p>
          <a:p>
            <a:pPr lvl="1" eaLnBrk="1" hangingPunct="1"/>
            <a:r>
              <a:rPr lang="en-US" altLang="en-US" sz="1600" i="1" dirty="0" smtClean="0"/>
              <a:t>Building an engineering project.</a:t>
            </a:r>
            <a:r>
              <a:rPr lang="en-US" altLang="en-US" sz="1600" dirty="0" smtClean="0"/>
              <a:t> Enter a project in a science or engineering fair or similar competition. (This requirement may be met by participation on an engineering competition project team.) Discuss with your counselor what your project demonstrates, the kinds of questions visitors to the fair asked you about it, and how well were you able to answer their questions. </a:t>
            </a:r>
          </a:p>
          <a:p>
            <a:pPr marL="0" indent="0" eaLnBrk="1" hangingPunct="1">
              <a:buNone/>
            </a:pPr>
            <a:r>
              <a:rPr lang="en-US" altLang="en-US" sz="2000" dirty="0" smtClean="0"/>
              <a:t>To meet requirements #5 and #6 we will do a Rube Goldberg Contest</a:t>
            </a:r>
          </a:p>
          <a:p>
            <a:pPr lvl="1" eaLnBrk="1" hangingPunct="1"/>
            <a:r>
              <a:rPr lang="en-US" altLang="en-US" sz="1600" dirty="0" smtClean="0"/>
              <a:t>See handout for contest rules and requirements.</a:t>
            </a:r>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6BA5C1-2E58-46CD-A261-79F6720C73E9}" type="slidenum">
              <a:rPr lang="en-US" altLang="en-US" sz="1400"/>
              <a:pPr>
                <a:spcBef>
                  <a:spcPct val="0"/>
                </a:spcBef>
                <a:buFontTx/>
                <a:buNone/>
              </a:pPr>
              <a:t>40</a:t>
            </a:fld>
            <a:endParaRPr lang="en-US" altLang="en-US"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457200"/>
            <a:ext cx="9144000" cy="1143000"/>
          </a:xfrm>
        </p:spPr>
        <p:txBody>
          <a:bodyPr/>
          <a:lstStyle/>
          <a:p>
            <a:r>
              <a:rPr lang="en-US" altLang="en-US" sz="3600" b="1" smtClean="0"/>
              <a:t>Want to get into an engineering school? </a:t>
            </a:r>
            <a:br>
              <a:rPr lang="en-US" altLang="en-US" sz="3600" b="1" smtClean="0"/>
            </a:br>
            <a:r>
              <a:rPr lang="en-US" altLang="en-US" sz="900" b="1" smtClean="0"/>
              <a:t/>
            </a:r>
            <a:br>
              <a:rPr lang="en-US" altLang="en-US" sz="900" b="1" smtClean="0"/>
            </a:br>
            <a:r>
              <a:rPr lang="en-US" altLang="en-US" sz="3200" smtClean="0"/>
              <a:t>High School Courses to take…</a:t>
            </a:r>
          </a:p>
        </p:txBody>
      </p:sp>
      <p:sp>
        <p:nvSpPr>
          <p:cNvPr id="56323" name="Rectangle 3"/>
          <p:cNvSpPr>
            <a:spLocks noGrp="1" noChangeArrowheads="1"/>
          </p:cNvSpPr>
          <p:nvPr>
            <p:ph type="body" idx="4294967295"/>
          </p:nvPr>
        </p:nvSpPr>
        <p:spPr>
          <a:xfrm>
            <a:off x="457200" y="2057400"/>
            <a:ext cx="2514600" cy="4114800"/>
          </a:xfrm>
        </p:spPr>
        <p:txBody>
          <a:bodyPr/>
          <a:lstStyle/>
          <a:p>
            <a:pPr>
              <a:buFontTx/>
              <a:buNone/>
            </a:pPr>
            <a:r>
              <a:rPr lang="en-US" altLang="en-US" sz="2800" u="sng" smtClean="0"/>
              <a:t>Math</a:t>
            </a:r>
          </a:p>
          <a:p>
            <a:r>
              <a:rPr lang="en-US" altLang="en-US" sz="2400" smtClean="0"/>
              <a:t>Algebra</a:t>
            </a:r>
          </a:p>
          <a:p>
            <a:r>
              <a:rPr lang="en-US" altLang="en-US" sz="2400" smtClean="0"/>
              <a:t>Trigonometry</a:t>
            </a:r>
          </a:p>
          <a:p>
            <a:r>
              <a:rPr lang="en-US" altLang="en-US" sz="2400" smtClean="0"/>
              <a:t>Geometry</a:t>
            </a:r>
          </a:p>
          <a:p>
            <a:r>
              <a:rPr lang="en-US" altLang="en-US" sz="2400" smtClean="0"/>
              <a:t>Pre-Calculus</a:t>
            </a:r>
          </a:p>
        </p:txBody>
      </p:sp>
      <p:sp>
        <p:nvSpPr>
          <p:cNvPr id="56324" name="Rectangle 4"/>
          <p:cNvSpPr>
            <a:spLocks noChangeArrowheads="1"/>
          </p:cNvSpPr>
          <p:nvPr/>
        </p:nvSpPr>
        <p:spPr bwMode="auto">
          <a:xfrm>
            <a:off x="3352800" y="2057400"/>
            <a:ext cx="2362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kumimoji="1" lang="en-US" altLang="en-US" sz="2800" u="sng">
                <a:latin typeface="Times New Roman" panose="02020603050405020304" pitchFamily="18" charset="0"/>
              </a:rPr>
              <a:t>Science</a:t>
            </a:r>
          </a:p>
          <a:p>
            <a:r>
              <a:rPr kumimoji="1" lang="en-US" altLang="en-US" sz="2400">
                <a:latin typeface="Times New Roman" panose="02020603050405020304" pitchFamily="18" charset="0"/>
              </a:rPr>
              <a:t>Biology</a:t>
            </a:r>
          </a:p>
          <a:p>
            <a:r>
              <a:rPr kumimoji="1" lang="en-US" altLang="en-US" sz="2400">
                <a:latin typeface="Times New Roman" panose="02020603050405020304" pitchFamily="18" charset="0"/>
              </a:rPr>
              <a:t>Chemistry</a:t>
            </a:r>
          </a:p>
          <a:p>
            <a:r>
              <a:rPr kumimoji="1" lang="en-US" altLang="en-US" sz="2400">
                <a:latin typeface="Times New Roman" panose="02020603050405020304" pitchFamily="18" charset="0"/>
              </a:rPr>
              <a:t>Physics</a:t>
            </a:r>
          </a:p>
        </p:txBody>
      </p:sp>
      <p:sp>
        <p:nvSpPr>
          <p:cNvPr id="56325" name="Text Box 6"/>
          <p:cNvSpPr txBox="1">
            <a:spLocks noChangeArrowheads="1"/>
          </p:cNvSpPr>
          <p:nvPr/>
        </p:nvSpPr>
        <p:spPr bwMode="auto">
          <a:xfrm>
            <a:off x="2133600" y="48006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 Don’t forget English and foreign languages…</a:t>
            </a:r>
          </a:p>
        </p:txBody>
      </p:sp>
      <p:sp>
        <p:nvSpPr>
          <p:cNvPr id="56326" name="Rectangle 7"/>
          <p:cNvSpPr>
            <a:spLocks noChangeArrowheads="1"/>
          </p:cNvSpPr>
          <p:nvPr/>
        </p:nvSpPr>
        <p:spPr bwMode="auto">
          <a:xfrm>
            <a:off x="5562600" y="20574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kumimoji="1" lang="en-US" altLang="en-US" sz="2800" u="sng">
                <a:latin typeface="Times New Roman" panose="02020603050405020304" pitchFamily="18" charset="0"/>
              </a:rPr>
              <a:t>Electives</a:t>
            </a:r>
          </a:p>
          <a:p>
            <a:r>
              <a:rPr kumimoji="1" lang="en-US" altLang="en-US" sz="2400">
                <a:latin typeface="Times New Roman" panose="02020603050405020304" pitchFamily="18" charset="0"/>
              </a:rPr>
              <a:t>Drafting</a:t>
            </a:r>
          </a:p>
          <a:p>
            <a:r>
              <a:rPr kumimoji="1" lang="en-US" altLang="en-US" sz="2400">
                <a:latin typeface="Times New Roman" panose="02020603050405020304" pitchFamily="18" charset="0"/>
              </a:rPr>
              <a:t>Computer Science</a:t>
            </a:r>
          </a:p>
          <a:p>
            <a:endParaRPr kumimoji="1" lang="en-US" altLang="en-US" sz="2400">
              <a:latin typeface="Times New Roman" panose="02020603050405020304" pitchFamily="18" charset="0"/>
            </a:endParaRPr>
          </a:p>
        </p:txBody>
      </p:sp>
      <p:sp>
        <p:nvSpPr>
          <p:cNvPr id="5632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6ACA54-1CDD-4FAA-90DF-301670DF9AAF}" type="slidenum">
              <a:rPr lang="en-US" altLang="en-US" sz="1400"/>
              <a:pPr>
                <a:spcBef>
                  <a:spcPct val="0"/>
                </a:spcBef>
                <a:buFontTx/>
                <a:buNone/>
              </a:pPr>
              <a:t>41</a:t>
            </a:fld>
            <a:endParaRPr lang="en-US" altLang="en-US" sz="1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The College Education</a:t>
            </a:r>
          </a:p>
        </p:txBody>
      </p:sp>
      <p:sp>
        <p:nvSpPr>
          <p:cNvPr id="57347" name="Rectangle 3"/>
          <p:cNvSpPr>
            <a:spLocks noGrp="1" noChangeArrowheads="1"/>
          </p:cNvSpPr>
          <p:nvPr>
            <p:ph idx="1"/>
          </p:nvPr>
        </p:nvSpPr>
        <p:spPr/>
        <p:txBody>
          <a:bodyPr/>
          <a:lstStyle/>
          <a:p>
            <a:r>
              <a:rPr lang="en-US" altLang="en-US" sz="2800" smtClean="0"/>
              <a:t>Can’t decide which engineering you like?  First year is the same for everyone. </a:t>
            </a:r>
          </a:p>
          <a:p>
            <a:r>
              <a:rPr lang="en-US" altLang="en-US" sz="2800" smtClean="0"/>
              <a:t>All students take the same math and science courses. </a:t>
            </a:r>
          </a:p>
          <a:p>
            <a:r>
              <a:rPr lang="en-US" altLang="en-US" sz="2800" smtClean="0"/>
              <a:t>Purpose of engineering classes:  </a:t>
            </a:r>
          </a:p>
          <a:p>
            <a:pPr lvl="1"/>
            <a:r>
              <a:rPr lang="en-US" altLang="en-US" sz="2400" smtClean="0"/>
              <a:t>Develop the “engineering mind” </a:t>
            </a:r>
          </a:p>
          <a:p>
            <a:endParaRPr lang="en-US" altLang="en-US" smtClean="0"/>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B690A9-7A0D-4B22-801D-3D6F08FCB1DC}" type="slidenum">
              <a:rPr lang="en-US" altLang="en-US" sz="1400"/>
              <a:pPr>
                <a:spcBef>
                  <a:spcPct val="0"/>
                </a:spcBef>
                <a:buFontTx/>
                <a:buNone/>
              </a:pPr>
              <a:t>42</a:t>
            </a:fld>
            <a:endParaRPr lang="en-US" altLang="en-US" sz="1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39FAE62-4C65-4331-A0FB-0F9A22EA296F}" type="slidenum">
              <a:rPr lang="en-US" altLang="en-US" smtClean="0">
                <a:latin typeface="Verdana" panose="020B0604030504040204" pitchFamily="34" charset="0"/>
              </a:rPr>
              <a:pPr eaLnBrk="1" hangingPunct="1">
                <a:defRPr/>
              </a:pPr>
              <a:t>43</a:t>
            </a:fld>
            <a:endParaRPr lang="en-US" altLang="en-US" smtClean="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r>
              <a:rPr lang="en-US" altLang="en-US" smtClean="0"/>
              <a:t>Concrete Canoe Contest</a:t>
            </a:r>
          </a:p>
        </p:txBody>
      </p:sp>
      <p:pic>
        <p:nvPicPr>
          <p:cNvPr id="604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9388" y="1600200"/>
            <a:ext cx="6245225" cy="4525963"/>
          </a:xfrm>
        </p:spPr>
      </p:pic>
      <p:sp>
        <p:nvSpPr>
          <p:cNvPr id="6042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A15F5B-D065-4F8E-805F-918EC7CDC0C5}" type="slidenum">
              <a:rPr lang="en-US" altLang="en-US" sz="1400"/>
              <a:pPr>
                <a:spcBef>
                  <a:spcPct val="0"/>
                </a:spcBef>
                <a:buFontTx/>
                <a:buNone/>
              </a:pPr>
              <a:t>44</a:t>
            </a:fld>
            <a:endParaRPr lang="en-US" altLang="en-US" sz="1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Concrete Canoe Contest</a:t>
            </a:r>
          </a:p>
        </p:txBody>
      </p:sp>
      <p:pic>
        <p:nvPicPr>
          <p:cNvPr id="61443" name="Content Placeholder 3" descr="concrete canoe.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614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08CA5A-5D84-47F9-BE06-8213F1886829}" type="slidenum">
              <a:rPr lang="en-US" altLang="en-US" sz="1400"/>
              <a:pPr>
                <a:spcBef>
                  <a:spcPct val="0"/>
                </a:spcBef>
                <a:buFontTx/>
                <a:buNone/>
              </a:pPr>
              <a:t>45</a:t>
            </a:fld>
            <a:endParaRPr lang="en-US" altLang="en-US" sz="1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Concrete Canoe Contest</a:t>
            </a:r>
          </a:p>
        </p:txBody>
      </p:sp>
      <p:pic>
        <p:nvPicPr>
          <p:cNvPr id="62467" name="Content Placeholder 3" descr="concrete canoe 2.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77925" y="1600200"/>
            <a:ext cx="6788150" cy="4525963"/>
          </a:xfrm>
        </p:spPr>
      </p:pic>
      <p:sp>
        <p:nvSpPr>
          <p:cNvPr id="624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ABC728-0E42-4479-A11F-EB3C1C7A02F3}" type="slidenum">
              <a:rPr lang="en-US" altLang="en-US" sz="1400"/>
              <a:pPr>
                <a:spcBef>
                  <a:spcPct val="0"/>
                </a:spcBef>
                <a:buFontTx/>
                <a:buNone/>
              </a:pPr>
              <a:t>46</a:t>
            </a:fld>
            <a:endParaRPr lang="en-US" altLang="en-US"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t>Requirement # 7</a:t>
            </a:r>
          </a:p>
        </p:txBody>
      </p:sp>
      <p:sp>
        <p:nvSpPr>
          <p:cNvPr id="63491" name="Content Placeholder 2"/>
          <p:cNvSpPr>
            <a:spLocks noGrp="1"/>
          </p:cNvSpPr>
          <p:nvPr>
            <p:ph idx="1"/>
          </p:nvPr>
        </p:nvSpPr>
        <p:spPr/>
        <p:txBody>
          <a:bodyPr/>
          <a:lstStyle/>
          <a:p>
            <a:pPr eaLnBrk="1" hangingPunct="1"/>
            <a:r>
              <a:rPr lang="en-US" altLang="en-US" sz="2800" smtClean="0"/>
              <a:t>Explain what it means to be a registered Professional Engineer (PE). Name the types of engineering work for which registration is most important? </a:t>
            </a:r>
          </a:p>
          <a:p>
            <a:pPr eaLnBrk="1" hangingPunct="1"/>
            <a:endParaRPr lang="en-US" altLang="en-US" sz="2800" smtClean="0"/>
          </a:p>
        </p:txBody>
      </p:sp>
      <p:sp>
        <p:nvSpPr>
          <p:cNvPr id="634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AB154F-1925-435A-BDBE-326A4305EAEC}" type="slidenum">
              <a:rPr lang="en-US" altLang="en-US" sz="1400"/>
              <a:pPr>
                <a:spcBef>
                  <a:spcPct val="0"/>
                </a:spcBef>
                <a:buFontTx/>
                <a:buNone/>
              </a:pPr>
              <a:t>47</a:t>
            </a:fld>
            <a:endParaRPr lang="en-US" altLang="en-US" sz="1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4000" smtClean="0"/>
              <a:t>The Registered Professional Engineer</a:t>
            </a:r>
          </a:p>
        </p:txBody>
      </p:sp>
      <p:sp>
        <p:nvSpPr>
          <p:cNvPr id="64515" name="Rectangle 3"/>
          <p:cNvSpPr>
            <a:spLocks noGrp="1" noChangeArrowheads="1"/>
          </p:cNvSpPr>
          <p:nvPr>
            <p:ph idx="1"/>
          </p:nvPr>
        </p:nvSpPr>
        <p:spPr/>
        <p:txBody>
          <a:bodyPr/>
          <a:lstStyle/>
          <a:p>
            <a:pPr eaLnBrk="1" hangingPunct="1"/>
            <a:r>
              <a:rPr lang="en-US" altLang="en-US" sz="2800" smtClean="0"/>
              <a:t>“Qualified” individual who holds a license to practice engineering in their state</a:t>
            </a:r>
          </a:p>
          <a:p>
            <a:pPr eaLnBrk="1" hangingPunct="1"/>
            <a:r>
              <a:rPr lang="en-US" altLang="en-US" sz="2800" smtClean="0"/>
              <a:t>Specific discipline oriented (Civil, Mechanical, etc.)</a:t>
            </a:r>
          </a:p>
          <a:p>
            <a:pPr eaLnBrk="1" hangingPunct="1"/>
            <a:r>
              <a:rPr lang="en-US" altLang="en-US" sz="2800" smtClean="0"/>
              <a:t>Not necessary, but encouraged</a:t>
            </a:r>
          </a:p>
        </p:txBody>
      </p:sp>
      <p:sp>
        <p:nvSpPr>
          <p:cNvPr id="645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F173C8-6D26-41C0-BB7D-93B9F38A87AC}" type="slidenum">
              <a:rPr lang="en-US" altLang="en-US" sz="1400"/>
              <a:pPr>
                <a:spcBef>
                  <a:spcPct val="0"/>
                </a:spcBef>
                <a:buFontTx/>
                <a:buNone/>
              </a:pPr>
              <a:t>48</a:t>
            </a:fld>
            <a:endParaRPr lang="en-US" altLang="en-US" sz="1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z="4000" smtClean="0"/>
              <a:t>Requirements to become a registered engineer</a:t>
            </a:r>
          </a:p>
        </p:txBody>
      </p:sp>
      <p:sp>
        <p:nvSpPr>
          <p:cNvPr id="66563" name="Rectangle 3"/>
          <p:cNvSpPr>
            <a:spLocks noGrp="1" noChangeArrowheads="1"/>
          </p:cNvSpPr>
          <p:nvPr>
            <p:ph idx="1"/>
          </p:nvPr>
        </p:nvSpPr>
        <p:spPr/>
        <p:txBody>
          <a:bodyPr/>
          <a:lstStyle/>
          <a:p>
            <a:pPr eaLnBrk="1" hangingPunct="1">
              <a:lnSpc>
                <a:spcPct val="90000"/>
              </a:lnSpc>
            </a:pPr>
            <a:r>
              <a:rPr lang="en-US" altLang="en-US" sz="2800" smtClean="0"/>
              <a:t>Earn a four-year engineering degree</a:t>
            </a:r>
          </a:p>
          <a:p>
            <a:pPr eaLnBrk="1" hangingPunct="1">
              <a:lnSpc>
                <a:spcPct val="90000"/>
              </a:lnSpc>
            </a:pPr>
            <a:r>
              <a:rPr lang="en-US" altLang="en-US" sz="2800" smtClean="0"/>
              <a:t>Pass the Fundamentals of Engineering Exam – 8 Hour Test!!!!!</a:t>
            </a:r>
          </a:p>
          <a:p>
            <a:pPr eaLnBrk="1" hangingPunct="1">
              <a:lnSpc>
                <a:spcPct val="90000"/>
              </a:lnSpc>
            </a:pPr>
            <a:r>
              <a:rPr lang="en-US" altLang="en-US" sz="2800" smtClean="0"/>
              <a:t>Complete four years of engineering work experience</a:t>
            </a:r>
          </a:p>
          <a:p>
            <a:pPr eaLnBrk="1" hangingPunct="1">
              <a:lnSpc>
                <a:spcPct val="90000"/>
              </a:lnSpc>
            </a:pPr>
            <a:r>
              <a:rPr lang="en-US" altLang="en-US" sz="2800" smtClean="0"/>
              <a:t>Pass the Professional Engineering exam – Another 8 hour test!</a:t>
            </a: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66EAF0-8736-49CE-957C-7203A7326F76}" type="slidenum">
              <a:rPr lang="en-US" altLang="en-US" sz="1400"/>
              <a:pPr>
                <a:spcBef>
                  <a:spcPct val="0"/>
                </a:spcBef>
                <a:buFontTx/>
                <a:buNone/>
              </a:pPr>
              <a:t>49</a:t>
            </a:fld>
            <a:endParaRPr lang="en-US" alt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Requirements</a:t>
            </a:r>
          </a:p>
        </p:txBody>
      </p:sp>
      <p:sp>
        <p:nvSpPr>
          <p:cNvPr id="9219" name="Content Placeholder 2"/>
          <p:cNvSpPr>
            <a:spLocks noGrp="1"/>
          </p:cNvSpPr>
          <p:nvPr>
            <p:ph idx="1"/>
          </p:nvPr>
        </p:nvSpPr>
        <p:spPr/>
        <p:txBody>
          <a:bodyPr/>
          <a:lstStyle/>
          <a:p>
            <a:pPr marL="457200" indent="-457200" eaLnBrk="1" hangingPunct="1">
              <a:buFontTx/>
              <a:buAutoNum type="arabicPeriod" startAt="7"/>
            </a:pPr>
            <a:r>
              <a:rPr lang="en-US" altLang="en-US" sz="2000" smtClean="0"/>
              <a:t>Explain what it means to be a registered Professional Engineer (PE). Name the types of engineering work for which registration is most important? </a:t>
            </a:r>
          </a:p>
          <a:p>
            <a:pPr marL="457200" indent="-457200" eaLnBrk="1" hangingPunct="1">
              <a:buFontTx/>
              <a:buAutoNum type="arabicPeriod" startAt="7"/>
            </a:pPr>
            <a:r>
              <a:rPr lang="en-US" altLang="en-US" sz="2000" smtClean="0"/>
              <a:t>Study the </a:t>
            </a:r>
            <a:r>
              <a:rPr lang="en-US" altLang="en-US" sz="2000" b="1" smtClean="0"/>
              <a:t>Engineer's Code of Ethics</a:t>
            </a:r>
            <a:r>
              <a:rPr lang="en-US" altLang="en-US" sz="2000" smtClean="0"/>
              <a:t>. Explain how it is like the Scout Oath and Scout Law. </a:t>
            </a:r>
          </a:p>
          <a:p>
            <a:pPr marL="457200" indent="-457200" eaLnBrk="1" hangingPunct="1">
              <a:buFontTx/>
              <a:buAutoNum type="arabicPeriod" startAt="7"/>
            </a:pPr>
            <a:r>
              <a:rPr lang="en-US" altLang="en-US" sz="2000" smtClean="0"/>
              <a:t>Find out about three career opportunities in engineering. Pick one and research the education, training, and experience required for this profession. Discuss this with your counselor, and explain why this profession might interest you.</a:t>
            </a:r>
          </a:p>
          <a:p>
            <a:pPr marL="457200" indent="-457200" eaLnBrk="1" hangingPunct="1"/>
            <a:endParaRPr lang="en-US" altLang="en-US" sz="1000" smtClean="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80D983-F255-40C5-8591-B522F26DF611}" type="slidenum">
              <a:rPr lang="en-US" altLang="en-US" sz="1400"/>
              <a:pPr>
                <a:spcBef>
                  <a:spcPct val="0"/>
                </a:spcBef>
                <a:buFontTx/>
                <a:buNone/>
              </a:pPr>
              <a:t>5</a:t>
            </a:fld>
            <a:endParaRPr lang="en-US" altLang="en-US" sz="1400"/>
          </a:p>
        </p:txBody>
      </p:sp>
      <p:pic>
        <p:nvPicPr>
          <p:cNvPr id="5" name="Picture 4" descr="mb04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73025"/>
            <a:ext cx="1268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smtClean="0"/>
              <a:t>Requirement #8</a:t>
            </a:r>
          </a:p>
        </p:txBody>
      </p:sp>
      <p:sp>
        <p:nvSpPr>
          <p:cNvPr id="68611" name="Content Placeholder 2"/>
          <p:cNvSpPr>
            <a:spLocks noGrp="1"/>
          </p:cNvSpPr>
          <p:nvPr>
            <p:ph idx="1"/>
          </p:nvPr>
        </p:nvSpPr>
        <p:spPr/>
        <p:txBody>
          <a:bodyPr/>
          <a:lstStyle/>
          <a:p>
            <a:pPr eaLnBrk="1" hangingPunct="1"/>
            <a:r>
              <a:rPr lang="en-US" altLang="en-US" sz="2800" smtClean="0"/>
              <a:t>Study the </a:t>
            </a:r>
            <a:r>
              <a:rPr lang="en-US" altLang="en-US" sz="2800" b="1" smtClean="0"/>
              <a:t>Engineer's Code of Ethics</a:t>
            </a:r>
            <a:r>
              <a:rPr lang="en-US" altLang="en-US" sz="2800" smtClean="0"/>
              <a:t>. Explain how it is like the Scout Oath and Scout Law. </a:t>
            </a:r>
          </a:p>
          <a:p>
            <a:pPr eaLnBrk="1" hangingPunct="1"/>
            <a:endParaRPr lang="en-US" altLang="en-US" smtClean="0"/>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802129-8753-46CD-8951-6B2A70A59EE1}" type="slidenum">
              <a:rPr lang="en-US" altLang="en-US" sz="1400"/>
              <a:pPr>
                <a:spcBef>
                  <a:spcPct val="0"/>
                </a:spcBef>
                <a:buFontTx/>
                <a:buNone/>
              </a:pPr>
              <a:t>50</a:t>
            </a:fld>
            <a:endParaRPr lang="en-US" altLang="en-US" sz="1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Engineer’s Code of Ethics</a:t>
            </a:r>
          </a:p>
        </p:txBody>
      </p:sp>
      <p:sp>
        <p:nvSpPr>
          <p:cNvPr id="69635" name="Rectangle 3"/>
          <p:cNvSpPr>
            <a:spLocks noGrp="1" noChangeArrowheads="1"/>
          </p:cNvSpPr>
          <p:nvPr>
            <p:ph idx="1"/>
          </p:nvPr>
        </p:nvSpPr>
        <p:spPr/>
        <p:txBody>
          <a:bodyPr/>
          <a:lstStyle/>
          <a:p>
            <a:pPr eaLnBrk="1" hangingPunct="1"/>
            <a:r>
              <a:rPr lang="en-US" altLang="en-US" sz="2800" smtClean="0"/>
              <a:t>Use knowledge and skill for development of human welfare.</a:t>
            </a:r>
          </a:p>
          <a:p>
            <a:pPr eaLnBrk="1" hangingPunct="1"/>
            <a:r>
              <a:rPr lang="en-US" altLang="en-US" sz="2800" smtClean="0"/>
              <a:t>Be honest, impartial, and faithfully serve the public, employers, and clients.  </a:t>
            </a:r>
          </a:p>
          <a:p>
            <a:pPr eaLnBrk="1" hangingPunct="1"/>
            <a:r>
              <a:rPr lang="en-US" altLang="en-US" sz="2800" smtClean="0"/>
              <a:t>Strive to increase the competence and prestige of the profession.  </a:t>
            </a:r>
          </a:p>
          <a:p>
            <a:pPr eaLnBrk="1" hangingPunct="1"/>
            <a:r>
              <a:rPr lang="en-US" altLang="en-US" sz="2800" smtClean="0"/>
              <a:t>Support the profession and societies of their disciplines.  </a:t>
            </a:r>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70E19F-5A9D-4ABB-BFBE-938CF0C94C48}" type="slidenum">
              <a:rPr lang="en-US" altLang="en-US" sz="1400"/>
              <a:pPr>
                <a:spcBef>
                  <a:spcPct val="0"/>
                </a:spcBef>
                <a:buFontTx/>
                <a:buNone/>
              </a:pPr>
              <a:t>51</a:t>
            </a:fld>
            <a:endParaRPr lang="en-US" altLang="en-US" sz="1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mtClean="0"/>
              <a:t>Requirement #9</a:t>
            </a:r>
          </a:p>
        </p:txBody>
      </p:sp>
      <p:sp>
        <p:nvSpPr>
          <p:cNvPr id="71683" name="Content Placeholder 2"/>
          <p:cNvSpPr>
            <a:spLocks noGrp="1"/>
          </p:cNvSpPr>
          <p:nvPr>
            <p:ph idx="1"/>
          </p:nvPr>
        </p:nvSpPr>
        <p:spPr/>
        <p:txBody>
          <a:bodyPr/>
          <a:lstStyle/>
          <a:p>
            <a:pPr eaLnBrk="1" hangingPunct="1"/>
            <a:r>
              <a:rPr lang="en-US" altLang="en-US" sz="2800" smtClean="0"/>
              <a:t>Find out about three career opportunities in engineering. Pick one and research the education, training, and experience required for this profession. Discuss this with your counselor, and explain why this profession might interest you.</a:t>
            </a:r>
          </a:p>
          <a:p>
            <a:pPr eaLnBrk="1" hangingPunct="1"/>
            <a:endParaRPr lang="en-US" altLang="en-US" smtClean="0"/>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E9EE17-EF19-4890-985E-D9A9AE4C4599}" type="slidenum">
              <a:rPr lang="en-US" altLang="en-US" sz="1400"/>
              <a:pPr>
                <a:spcBef>
                  <a:spcPct val="0"/>
                </a:spcBef>
                <a:buFontTx/>
                <a:buNone/>
              </a:pPr>
              <a:t>52</a:t>
            </a:fld>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Requirement #1</a:t>
            </a:r>
          </a:p>
        </p:txBody>
      </p:sp>
      <p:sp>
        <p:nvSpPr>
          <p:cNvPr id="10243" name="Content Placeholder 2"/>
          <p:cNvSpPr>
            <a:spLocks noGrp="1"/>
          </p:cNvSpPr>
          <p:nvPr>
            <p:ph idx="1"/>
          </p:nvPr>
        </p:nvSpPr>
        <p:spPr/>
        <p:txBody>
          <a:bodyPr/>
          <a:lstStyle/>
          <a:p>
            <a:pPr eaLnBrk="1" hangingPunct="1"/>
            <a:r>
              <a:rPr lang="en-US" altLang="en-US" sz="2000" smtClean="0"/>
              <a:t>Select a manufactured item in your home (such as a toy or an appliance) and, under adult supervision and with the approval of your counselor, investigate how and why it works as it does. Find out what sort of engineering activities were needed to create it. Discuss with your counselor what you learned and how you got the information. </a:t>
            </a:r>
          </a:p>
          <a:p>
            <a:pPr eaLnBrk="1" hangingPunct="1"/>
            <a:endParaRPr lang="en-US" altLang="en-US"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A0255C-3638-45CE-9CE0-62E96CC297B3}" type="slidenum">
              <a:rPr lang="en-US" altLang="en-US" sz="1400"/>
              <a:pPr>
                <a:spcBef>
                  <a:spcPct val="0"/>
                </a:spcBef>
                <a:buFontTx/>
                <a:buNone/>
              </a:pPr>
              <a:t>6</a:t>
            </a:fld>
            <a:endParaRPr lang="en-US" alt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Requirement #2</a:t>
            </a:r>
          </a:p>
        </p:txBody>
      </p:sp>
      <p:sp>
        <p:nvSpPr>
          <p:cNvPr id="11267" name="Content Placeholder 2"/>
          <p:cNvSpPr>
            <a:spLocks noGrp="1"/>
          </p:cNvSpPr>
          <p:nvPr>
            <p:ph idx="1"/>
          </p:nvPr>
        </p:nvSpPr>
        <p:spPr>
          <a:xfrm>
            <a:off x="457200" y="1219200"/>
            <a:ext cx="8229600" cy="5410200"/>
          </a:xfrm>
        </p:spPr>
        <p:txBody>
          <a:bodyPr/>
          <a:lstStyle/>
          <a:p>
            <a:pPr eaLnBrk="1" hangingPunct="1"/>
            <a:r>
              <a:rPr lang="en-US" altLang="en-US" sz="2400" smtClean="0"/>
              <a:t>Select an engineering achievement that has had a major impact on society. Using resources such as the Internet (with your parent's permission), books, and magazines, find out about the engineers who made this engineering feat possible, the special obstacles they had to overcome, and how this achievement has influenced the world today. Tell your counselor what you learned. </a:t>
            </a:r>
          </a:p>
          <a:p>
            <a:pPr eaLnBrk="1" hangingPunct="1"/>
            <a:r>
              <a:rPr lang="en-US" altLang="en-US" sz="2400" smtClean="0"/>
              <a:t>Examples include the following:</a:t>
            </a:r>
          </a:p>
          <a:p>
            <a:pPr lvl="1" eaLnBrk="1" hangingPunct="1"/>
            <a:r>
              <a:rPr lang="en-US" altLang="en-US" sz="2000" smtClean="0"/>
              <a:t>Interstate Road System</a:t>
            </a:r>
          </a:p>
          <a:p>
            <a:pPr lvl="1" eaLnBrk="1" hangingPunct="1"/>
            <a:r>
              <a:rPr lang="en-US" altLang="en-US" sz="2000" smtClean="0"/>
              <a:t>Roman Aquaducts</a:t>
            </a:r>
          </a:p>
          <a:p>
            <a:pPr lvl="1" eaLnBrk="1" hangingPunct="1"/>
            <a:r>
              <a:rPr lang="en-US" altLang="en-US" sz="2000" smtClean="0"/>
              <a:t>Apollo Missions to the Moon</a:t>
            </a:r>
          </a:p>
          <a:p>
            <a:pPr lvl="1" eaLnBrk="1" hangingPunct="1"/>
            <a:r>
              <a:rPr lang="en-US" altLang="en-US" sz="2000" smtClean="0"/>
              <a:t>Telephone</a:t>
            </a:r>
          </a:p>
          <a:p>
            <a:pPr lvl="1" eaLnBrk="1" hangingPunct="1"/>
            <a:r>
              <a:rPr lang="en-US" altLang="en-US" sz="2000" smtClean="0"/>
              <a:t>Light Bulb</a:t>
            </a:r>
          </a:p>
          <a:p>
            <a:pPr lvl="1" eaLnBrk="1" hangingPunct="1"/>
            <a:r>
              <a:rPr lang="en-US" altLang="en-US" sz="2000" smtClean="0"/>
              <a:t>Transcontinental Railroad</a:t>
            </a:r>
          </a:p>
          <a:p>
            <a:pPr eaLnBrk="1" hangingPunct="1"/>
            <a:endParaRPr lang="en-US" altLang="en-US"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E8C44A-9621-4FA5-9FDF-7B034046AAD4}" type="slidenum">
              <a:rPr lang="en-US" altLang="en-US" sz="1400"/>
              <a:pPr>
                <a:spcBef>
                  <a:spcPct val="0"/>
                </a:spcBef>
                <a:buFontTx/>
                <a:buNone/>
              </a:pPr>
              <a:t>7</a:t>
            </a:fld>
            <a:endParaRPr lang="en-US"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Requirement #3</a:t>
            </a:r>
          </a:p>
        </p:txBody>
      </p:sp>
      <p:sp>
        <p:nvSpPr>
          <p:cNvPr id="12291" name="Content Placeholder 2"/>
          <p:cNvSpPr>
            <a:spLocks noGrp="1"/>
          </p:cNvSpPr>
          <p:nvPr>
            <p:ph idx="1"/>
          </p:nvPr>
        </p:nvSpPr>
        <p:spPr/>
        <p:txBody>
          <a:bodyPr/>
          <a:lstStyle/>
          <a:p>
            <a:pPr eaLnBrk="1" hangingPunct="1"/>
            <a:r>
              <a:rPr lang="en-US" altLang="en-US" sz="2800" smtClean="0"/>
              <a:t>Explain the work of six types of engineers. Pick two of the six and explain how their work is related. </a:t>
            </a:r>
          </a:p>
          <a:p>
            <a:pPr eaLnBrk="1" hangingPunct="1"/>
            <a:endParaRPr lang="en-US" altLang="en-US" smtClean="0"/>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4B6593-DCC4-4D27-82E2-AC7E3AD355C3}" type="slidenum">
              <a:rPr lang="en-US" altLang="en-US" sz="1400"/>
              <a:pPr>
                <a:spcBef>
                  <a:spcPct val="0"/>
                </a:spcBef>
                <a:buFontTx/>
                <a:buNone/>
              </a:pPr>
              <a:t>8</a:t>
            </a:fld>
            <a:endParaRPr lang="en-US"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229600" cy="1143000"/>
          </a:xfrm>
        </p:spPr>
        <p:txBody>
          <a:bodyPr/>
          <a:lstStyle/>
          <a:p>
            <a:pPr eaLnBrk="1" hangingPunct="1"/>
            <a:r>
              <a:rPr lang="en-US" altLang="en-US" smtClean="0"/>
              <a:t>What is Engineering?</a:t>
            </a:r>
          </a:p>
        </p:txBody>
      </p:sp>
      <p:sp>
        <p:nvSpPr>
          <p:cNvPr id="3075" name="Rectangle 3"/>
          <p:cNvSpPr>
            <a:spLocks noGrp="1" noChangeArrowheads="1"/>
          </p:cNvSpPr>
          <p:nvPr>
            <p:ph type="body" idx="1"/>
          </p:nvPr>
        </p:nvSpPr>
        <p:spPr>
          <a:xfrm>
            <a:off x="381000" y="1295400"/>
            <a:ext cx="8229600" cy="4525963"/>
          </a:xfrm>
        </p:spPr>
        <p:txBody>
          <a:bodyPr/>
          <a:lstStyle/>
          <a:p>
            <a:pPr eaLnBrk="1" hangingPunct="1"/>
            <a:r>
              <a:rPr lang="en-US" altLang="en-US" sz="2600" smtClean="0"/>
              <a:t>Engineering is the application of science and mathematics to improve society </a:t>
            </a:r>
          </a:p>
          <a:p>
            <a:pPr eaLnBrk="1" hangingPunct="1">
              <a:buFontTx/>
              <a:buNone/>
            </a:pPr>
            <a:endParaRPr lang="en-US" altLang="en-US" sz="2600" smtClean="0"/>
          </a:p>
          <a:p>
            <a:pPr eaLnBrk="1" hangingPunct="1"/>
            <a:r>
              <a:rPr lang="en-US" altLang="en-US" sz="2600" smtClean="0"/>
              <a:t>Engineers exist to design, construct, operate, or maintain the systems and devices that drive our society, making them as effective and efficient as possible</a:t>
            </a:r>
          </a:p>
          <a:p>
            <a:pPr eaLnBrk="1" hangingPunct="1">
              <a:buFontTx/>
              <a:buNone/>
            </a:pPr>
            <a:endParaRPr lang="en-US" altLang="en-US" sz="2600" smtClean="0"/>
          </a:p>
          <a:p>
            <a:pPr eaLnBrk="1" hangingPunct="1"/>
            <a:r>
              <a:rPr lang="en-US" altLang="en-US" sz="2600" smtClean="0"/>
              <a:t>The bottom line: engineering is problem solving</a:t>
            </a:r>
            <a:r>
              <a:rPr lang="en-US" altLang="en-US" sz="2800" smtClean="0"/>
              <a:t> </a:t>
            </a:r>
          </a:p>
        </p:txBody>
      </p:sp>
      <p:sp>
        <p:nvSpPr>
          <p:cNvPr id="13316" name="Text Box 4"/>
          <p:cNvSpPr txBox="1">
            <a:spLocks noChangeArrowheads="1"/>
          </p:cNvSpPr>
          <p:nvPr/>
        </p:nvSpPr>
        <p:spPr bwMode="auto">
          <a:xfrm>
            <a:off x="2133600" y="5715000"/>
            <a:ext cx="7010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a:t>Engineering is the art or science of making practical. </a:t>
            </a:r>
          </a:p>
          <a:p>
            <a:pPr algn="r" eaLnBrk="1" hangingPunct="1">
              <a:spcBef>
                <a:spcPct val="50000"/>
              </a:spcBef>
              <a:buFontTx/>
              <a:buNone/>
            </a:pPr>
            <a:r>
              <a:rPr lang="en-US" altLang="en-US" sz="1800"/>
              <a:t>~ Samuel C. Florman</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9F927D-0A86-43EB-86E6-A06E29B29426}" type="slidenum">
              <a:rPr lang="en-US" altLang="en-US" sz="1400"/>
              <a:pPr>
                <a:spcBef>
                  <a:spcPct val="0"/>
                </a:spcBef>
                <a:buFontTx/>
                <a:buNone/>
              </a:pPr>
              <a:t>9</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dissolve">
                                      <p:cBhvr>
                                        <p:cTn id="12" dur="500"/>
                                        <p:tgtEl>
                                          <p:spTgt spid="3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dissolve">
                                      <p:cBhvr>
                                        <p:cTn id="1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tellite Dish">
  <a:themeElements>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TotalTime>
  <Words>2345</Words>
  <Application>Microsoft Office PowerPoint</Application>
  <PresentationFormat>On-screen Show (4:3)</PresentationFormat>
  <Paragraphs>355</Paragraphs>
  <Slides>52</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Times New Roman</vt:lpstr>
      <vt:lpstr>Verdana</vt:lpstr>
      <vt:lpstr>Wingdings</vt:lpstr>
      <vt:lpstr>Default Design</vt:lpstr>
      <vt:lpstr>Satellite Dish</vt:lpstr>
      <vt:lpstr>PowerPoint Presentation</vt:lpstr>
      <vt:lpstr>Requirements</vt:lpstr>
      <vt:lpstr>Requirements</vt:lpstr>
      <vt:lpstr>Requirements</vt:lpstr>
      <vt:lpstr>Requirements</vt:lpstr>
      <vt:lpstr>Requirement #1</vt:lpstr>
      <vt:lpstr>Requirement #2</vt:lpstr>
      <vt:lpstr>Requirement #3</vt:lpstr>
      <vt:lpstr>What is Engineering?</vt:lpstr>
      <vt:lpstr>Types of Engineering</vt:lpstr>
      <vt:lpstr>The Basic Engineering Fields</vt:lpstr>
      <vt:lpstr>Common Characteristics</vt:lpstr>
      <vt:lpstr>Which direction to choose???</vt:lpstr>
      <vt:lpstr>PowerPoint Presentation</vt:lpstr>
      <vt:lpstr>Civil Engineering</vt:lpstr>
      <vt:lpstr>Civil Engineering</vt:lpstr>
      <vt:lpstr>Civil Engineering</vt:lpstr>
      <vt:lpstr>Civil Engineering: Structures</vt:lpstr>
      <vt:lpstr>Civil Engineering: Structures</vt:lpstr>
      <vt:lpstr>Civil Engineering: Geotechnical</vt:lpstr>
      <vt:lpstr>Civil Engineering: Transportation</vt:lpstr>
      <vt:lpstr>Civil Engineering: Surveying</vt:lpstr>
      <vt:lpstr>Civil Engineering: Water Resources</vt:lpstr>
      <vt:lpstr>Environmental Engineering</vt:lpstr>
      <vt:lpstr>Environmental Engineering</vt:lpstr>
      <vt:lpstr>Environmental Engineering</vt:lpstr>
      <vt:lpstr>Engineering Job Functions</vt:lpstr>
      <vt:lpstr>What is an Engineer’s #1 Priority?</vt:lpstr>
      <vt:lpstr>Requirement #5</vt:lpstr>
      <vt:lpstr>The Systems Engineering Process</vt:lpstr>
      <vt:lpstr>The Systems Engineering Process</vt:lpstr>
      <vt:lpstr>The Systems Engineering Process</vt:lpstr>
      <vt:lpstr>The Systems Engineering Process</vt:lpstr>
      <vt:lpstr>Let’s Do an Example</vt:lpstr>
      <vt:lpstr>Redefine</vt:lpstr>
      <vt:lpstr>Identify Constraints </vt:lpstr>
      <vt:lpstr>Add Specifications Your solution must be…</vt:lpstr>
      <vt:lpstr>PowerPoint Presentation</vt:lpstr>
      <vt:lpstr>Time Chart</vt:lpstr>
      <vt:lpstr>Requirement #6</vt:lpstr>
      <vt:lpstr>Want to get into an engineering school?   High School Courses to take…</vt:lpstr>
      <vt:lpstr>The College Education</vt:lpstr>
      <vt:lpstr>PowerPoint Presentation</vt:lpstr>
      <vt:lpstr>Concrete Canoe Contest</vt:lpstr>
      <vt:lpstr>Concrete Canoe Contest</vt:lpstr>
      <vt:lpstr>Concrete Canoe Contest</vt:lpstr>
      <vt:lpstr>Requirement # 7</vt:lpstr>
      <vt:lpstr>The Registered Professional Engineer</vt:lpstr>
      <vt:lpstr>Requirements to become a registered engineer</vt:lpstr>
      <vt:lpstr>Requirement #8</vt:lpstr>
      <vt:lpstr>Engineer’s Code of Ethics</vt:lpstr>
      <vt:lpstr>Requirement #9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Merit Badge</dc:title>
  <dc:creator>Lauren</dc:creator>
  <cp:lastModifiedBy>Terry McKibben</cp:lastModifiedBy>
  <cp:revision>103</cp:revision>
  <dcterms:created xsi:type="dcterms:W3CDTF">2005-12-25T04:20:13Z</dcterms:created>
  <dcterms:modified xsi:type="dcterms:W3CDTF">2024-01-12T20:57:01Z</dcterms:modified>
</cp:coreProperties>
</file>